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内 祐二郎" initials="竹内" lastIdx="1" clrIdx="0">
    <p:extLst>
      <p:ext uri="{19B8F6BF-5375-455C-9EA6-DF929625EA0E}">
        <p15:presenceInfo xmlns:p15="http://schemas.microsoft.com/office/powerpoint/2012/main" userId="S-1-5-21-317025847-3705306401-858116735-15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30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983E803-E13A-4C10-B24A-5756AA0A2940}" type="datetimeFigureOut">
              <a:rPr kumimoji="1" lang="ja-JP" altLang="en-US" smtClean="0"/>
              <a:t>2026/2/12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88734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83E803-E13A-4C10-B24A-5756AA0A2940}" type="datetimeFigureOut">
              <a:rPr kumimoji="1" lang="ja-JP" altLang="en-US" smtClean="0"/>
              <a:t>2026/2/12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4015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83E803-E13A-4C10-B24A-5756AA0A2940}" type="datetimeFigureOut">
              <a:rPr kumimoji="1" lang="ja-JP" altLang="en-US" smtClean="0"/>
              <a:t>2026/2/12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54865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83E803-E13A-4C10-B24A-5756AA0A2940}" type="datetimeFigureOut">
              <a:rPr kumimoji="1" lang="ja-JP" altLang="en-US" smtClean="0"/>
              <a:t>2026/2/12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610945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983E803-E13A-4C10-B24A-5756AA0A2940}" type="datetimeFigureOut">
              <a:rPr kumimoji="1" lang="ja-JP" altLang="en-US" smtClean="0"/>
              <a:t>2026/2/12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213556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983E803-E13A-4C10-B24A-5756AA0A2940}" type="datetimeFigureOut">
              <a:rPr kumimoji="1" lang="ja-JP" altLang="en-US" smtClean="0"/>
              <a:t>2026/2/12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327229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983E803-E13A-4C10-B24A-5756AA0A2940}" type="datetimeFigureOut">
              <a:rPr kumimoji="1" lang="ja-JP" altLang="en-US" smtClean="0"/>
              <a:t>2026/2/12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9802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983E803-E13A-4C10-B24A-5756AA0A2940}" type="datetimeFigureOut">
              <a:rPr kumimoji="1" lang="ja-JP" altLang="en-US" smtClean="0"/>
              <a:t>2026/2/12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111438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3E803-E13A-4C10-B24A-5756AA0A2940}" type="datetimeFigureOut">
              <a:rPr kumimoji="1" lang="ja-JP" altLang="en-US" smtClean="0"/>
              <a:t>2026/2/12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202478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83E803-E13A-4C10-B24A-5756AA0A2940}" type="datetimeFigureOut">
              <a:rPr kumimoji="1" lang="ja-JP" altLang="en-US" smtClean="0"/>
              <a:t>2026/2/12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241373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83E803-E13A-4C10-B24A-5756AA0A2940}" type="datetimeFigureOut">
              <a:rPr kumimoji="1" lang="ja-JP" altLang="en-US" smtClean="0"/>
              <a:t>2026/2/12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178178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983E803-E13A-4C10-B24A-5756AA0A2940}" type="datetimeFigureOut">
              <a:rPr kumimoji="1" lang="ja-JP" altLang="en-US" smtClean="0"/>
              <a:t>2026/2/12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0B675BB-2662-4870-B05E-2E65026079D9}" type="slidenum">
              <a:rPr kumimoji="1" lang="ja-JP" altLang="en-US" smtClean="0"/>
              <a:t>‹#›</a:t>
            </a:fld>
            <a:endParaRPr kumimoji="1" lang="ja-JP" altLang="en-US"/>
          </a:p>
        </p:txBody>
      </p:sp>
    </p:spTree>
    <p:extLst>
      <p:ext uri="{BB962C8B-B14F-4D97-AF65-F5344CB8AC3E}">
        <p14:creationId xmlns:p14="http://schemas.microsoft.com/office/powerpoint/2010/main" val="2807517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8B2EF82-4DD8-4CDF-90BF-4EC234C06874}"/>
              </a:ext>
            </a:extLst>
          </p:cNvPr>
          <p:cNvSpPr/>
          <p:nvPr/>
        </p:nvSpPr>
        <p:spPr>
          <a:xfrm>
            <a:off x="0" y="0"/>
            <a:ext cx="6858000" cy="990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909F978B-1E82-4F02-8049-D64D87489C84}"/>
              </a:ext>
            </a:extLst>
          </p:cNvPr>
          <p:cNvSpPr/>
          <p:nvPr/>
        </p:nvSpPr>
        <p:spPr>
          <a:xfrm>
            <a:off x="5740637" y="6279852"/>
            <a:ext cx="1059405" cy="1070189"/>
          </a:xfrm>
          <a:prstGeom prst="roundRect">
            <a:avLst>
              <a:gd name="adj" fmla="val 600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8E055091-CB4B-4730-84F0-93424C89387F}"/>
              </a:ext>
            </a:extLst>
          </p:cNvPr>
          <p:cNvSpPr/>
          <p:nvPr/>
        </p:nvSpPr>
        <p:spPr>
          <a:xfrm>
            <a:off x="419099" y="-956"/>
            <a:ext cx="6234685" cy="41564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B75B7839-9C5A-46D2-83EE-11371EF97BA4}"/>
              </a:ext>
            </a:extLst>
          </p:cNvPr>
          <p:cNvSpPr txBox="1"/>
          <p:nvPr/>
        </p:nvSpPr>
        <p:spPr>
          <a:xfrm>
            <a:off x="640413" y="365760"/>
            <a:ext cx="5724644" cy="2739211"/>
          </a:xfrm>
          <a:prstGeom prst="rect">
            <a:avLst/>
          </a:prstGeom>
          <a:noFill/>
        </p:spPr>
        <p:txBody>
          <a:bodyPr wrap="none" rtlCol="0">
            <a:spAutoFit/>
          </a:bodyPr>
          <a:lstStyle/>
          <a:p>
            <a:pPr algn="ctr"/>
            <a:r>
              <a:rPr kumimoji="1" lang="ja-JP" altLang="en-US" sz="2800" b="1" dirty="0">
                <a:latin typeface="Meiryo UI" panose="020B0604030504040204" pitchFamily="50" charset="-128"/>
                <a:ea typeface="Meiryo UI" panose="020B0604030504040204" pitchFamily="50" charset="-128"/>
              </a:rPr>
              <a:t>令和７年度片品村</a:t>
            </a:r>
            <a:endParaRPr kumimoji="1" lang="en-US" altLang="ja-JP" sz="2800" b="1" dirty="0">
              <a:latin typeface="Meiryo UI" panose="020B0604030504040204" pitchFamily="50" charset="-128"/>
              <a:ea typeface="Meiryo UI" panose="020B0604030504040204" pitchFamily="50" charset="-128"/>
            </a:endParaRPr>
          </a:p>
          <a:p>
            <a:pPr algn="ctr"/>
            <a:r>
              <a:rPr kumimoji="1" lang="ja-JP" altLang="en-US" sz="7200" b="1" dirty="0">
                <a:latin typeface="Meiryo UI" panose="020B0604030504040204" pitchFamily="50" charset="-128"/>
                <a:ea typeface="Meiryo UI" panose="020B0604030504040204" pitchFamily="50" charset="-128"/>
              </a:rPr>
              <a:t>定住促進住宅</a:t>
            </a:r>
            <a:endParaRPr kumimoji="1" lang="en-US" altLang="ja-JP" sz="7200" b="1" dirty="0">
              <a:latin typeface="Meiryo UI" panose="020B0604030504040204" pitchFamily="50" charset="-128"/>
              <a:ea typeface="Meiryo UI" panose="020B0604030504040204" pitchFamily="50" charset="-128"/>
            </a:endParaRPr>
          </a:p>
          <a:p>
            <a:pPr algn="ctr"/>
            <a:r>
              <a:rPr kumimoji="1" lang="ja-JP" altLang="en-US" sz="7200" b="1" dirty="0">
                <a:latin typeface="Meiryo UI" panose="020B0604030504040204" pitchFamily="50" charset="-128"/>
                <a:ea typeface="Meiryo UI" panose="020B0604030504040204" pitchFamily="50" charset="-128"/>
              </a:rPr>
              <a:t>入居者募集</a:t>
            </a:r>
            <a:endParaRPr kumimoji="1" lang="en-US" altLang="ja-JP" sz="72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B0AEBCD-3331-461E-97B4-B8662EFAC225}"/>
              </a:ext>
            </a:extLst>
          </p:cNvPr>
          <p:cNvSpPr txBox="1"/>
          <p:nvPr/>
        </p:nvSpPr>
        <p:spPr>
          <a:xfrm>
            <a:off x="595014" y="3016506"/>
            <a:ext cx="5770043" cy="923330"/>
          </a:xfrm>
          <a:prstGeom prst="rect">
            <a:avLst/>
          </a:prstGeom>
          <a:noFill/>
        </p:spPr>
        <p:txBody>
          <a:bodyPr wrap="square">
            <a:spAutoFit/>
          </a:bodyPr>
          <a:lstStyle/>
          <a:p>
            <a:pPr algn="ctr"/>
            <a:r>
              <a:rPr lang="ja-JP" altLang="en-US" b="1" u="sng" dirty="0">
                <a:solidFill>
                  <a:schemeClr val="accent4">
                    <a:lumMod val="50000"/>
                  </a:schemeClr>
                </a:solidFill>
                <a:latin typeface="Meiryo UI" panose="020B0604030504040204" pitchFamily="50" charset="-128"/>
                <a:ea typeface="Meiryo UI" panose="020B0604030504040204" pitchFamily="50" charset="-128"/>
              </a:rPr>
              <a:t>就職や結婚を機に村内で新たな住宅を必要とする</a:t>
            </a:r>
            <a:endParaRPr lang="en-US" altLang="ja-JP" b="1" u="sng" dirty="0">
              <a:solidFill>
                <a:schemeClr val="accent4">
                  <a:lumMod val="50000"/>
                </a:schemeClr>
              </a:solidFill>
              <a:latin typeface="Meiryo UI" panose="020B0604030504040204" pitchFamily="50" charset="-128"/>
              <a:ea typeface="Meiryo UI" panose="020B0604030504040204" pitchFamily="50" charset="-128"/>
            </a:endParaRPr>
          </a:p>
          <a:p>
            <a:pPr algn="ctr"/>
            <a:r>
              <a:rPr lang="ja-JP" altLang="en-US" b="1" u="sng" dirty="0">
                <a:solidFill>
                  <a:schemeClr val="accent4">
                    <a:lumMod val="50000"/>
                  </a:schemeClr>
                </a:solidFill>
                <a:latin typeface="Meiryo UI" panose="020B0604030504040204" pitchFamily="50" charset="-128"/>
                <a:ea typeface="Meiryo UI" panose="020B0604030504040204" pitchFamily="50" charset="-128"/>
              </a:rPr>
              <a:t>定住希望者や本村へ移住される方が対象</a:t>
            </a:r>
            <a:endParaRPr lang="en-US" altLang="ja-JP" b="1" u="sng" dirty="0">
              <a:solidFill>
                <a:schemeClr val="accent4">
                  <a:lumMod val="50000"/>
                </a:schemeClr>
              </a:solidFill>
              <a:latin typeface="Meiryo UI" panose="020B0604030504040204" pitchFamily="50" charset="-128"/>
              <a:ea typeface="Meiryo UI" panose="020B0604030504040204" pitchFamily="50" charset="-128"/>
            </a:endParaRPr>
          </a:p>
          <a:p>
            <a:r>
              <a:rPr lang="ja-JP" altLang="en-US" dirty="0">
                <a:solidFill>
                  <a:schemeClr val="accent2"/>
                </a:solidFill>
                <a:latin typeface="Meiryo UI" panose="020B0604030504040204" pitchFamily="50" charset="-128"/>
                <a:ea typeface="Meiryo UI" panose="020B0604030504040204" pitchFamily="50" charset="-128"/>
              </a:rPr>
              <a:t>					</a:t>
            </a:r>
          </a:p>
        </p:txBody>
      </p:sp>
      <p:sp>
        <p:nvSpPr>
          <p:cNvPr id="9" name="正方形/長方形 8">
            <a:extLst>
              <a:ext uri="{FF2B5EF4-FFF2-40B4-BE49-F238E27FC236}">
                <a16:creationId xmlns:a16="http://schemas.microsoft.com/office/drawing/2014/main" id="{9F91CF70-5535-487D-AD54-73872D78EDA0}"/>
              </a:ext>
            </a:extLst>
          </p:cNvPr>
          <p:cNvSpPr/>
          <p:nvPr/>
        </p:nvSpPr>
        <p:spPr>
          <a:xfrm>
            <a:off x="0" y="9292780"/>
            <a:ext cx="6858000" cy="66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722FE0F-03C3-46F9-9803-A6AE0FD3DA7F}"/>
              </a:ext>
            </a:extLst>
          </p:cNvPr>
          <p:cNvSpPr txBox="1"/>
          <p:nvPr/>
        </p:nvSpPr>
        <p:spPr>
          <a:xfrm>
            <a:off x="103562" y="9243902"/>
            <a:ext cx="6858000" cy="707886"/>
          </a:xfrm>
          <a:prstGeom prst="rect">
            <a:avLst/>
          </a:prstGeom>
          <a:noFill/>
        </p:spPr>
        <p:txBody>
          <a:bodyPr wrap="square">
            <a:spAutoFit/>
          </a:bodyPr>
          <a:lstStyle/>
          <a:p>
            <a:r>
              <a:rPr lang="ja-JP" altLang="en-US" sz="2000" b="0" i="0" u="none" strike="noStrike" dirty="0">
                <a:solidFill>
                  <a:schemeClr val="bg1"/>
                </a:solidFill>
                <a:effectLst/>
                <a:latin typeface="Meiryo UI" panose="020B0604030504040204" pitchFamily="50" charset="-128"/>
                <a:ea typeface="Meiryo UI" panose="020B0604030504040204" pitchFamily="50" charset="-128"/>
              </a:rPr>
              <a:t>「お問い合わせ・お申し込み」</a:t>
            </a:r>
            <a:endParaRPr lang="en-US" altLang="ja-JP" sz="2000" dirty="0">
              <a:solidFill>
                <a:schemeClr val="bg1"/>
              </a:solidFill>
              <a:latin typeface="Meiryo UI" panose="020B0604030504040204" pitchFamily="50" charset="-128"/>
              <a:ea typeface="Meiryo UI" panose="020B0604030504040204" pitchFamily="50" charset="-128"/>
            </a:endParaRPr>
          </a:p>
          <a:p>
            <a:r>
              <a:rPr lang="ja-JP" altLang="en-US" sz="2000" b="0" i="0" u="none" strike="noStrike" dirty="0">
                <a:solidFill>
                  <a:schemeClr val="bg1"/>
                </a:solidFill>
                <a:effectLst/>
                <a:latin typeface="Meiryo UI" panose="020B0604030504040204" pitchFamily="50" charset="-128"/>
                <a:ea typeface="Meiryo UI" panose="020B0604030504040204" pitchFamily="50" charset="-128"/>
              </a:rPr>
              <a:t>　　　　　片品村役場 地方創生推進室　☎</a:t>
            </a:r>
            <a:r>
              <a:rPr lang="ja-JP" altLang="en-US" sz="2000" dirty="0">
                <a:solidFill>
                  <a:schemeClr val="bg1"/>
                </a:solidFill>
                <a:latin typeface="Meiryo UI" panose="020B0604030504040204" pitchFamily="50" charset="-128"/>
                <a:ea typeface="Meiryo UI" panose="020B0604030504040204" pitchFamily="50" charset="-128"/>
              </a:rPr>
              <a:t>　</a:t>
            </a:r>
            <a:r>
              <a:rPr lang="en-US" altLang="ja-JP" sz="2000" b="0" i="0" u="none" strike="noStrike" dirty="0">
                <a:solidFill>
                  <a:schemeClr val="bg1"/>
                </a:solidFill>
                <a:effectLst/>
                <a:latin typeface="Meiryo UI" panose="020B0604030504040204" pitchFamily="50" charset="-128"/>
                <a:ea typeface="Meiryo UI" panose="020B0604030504040204" pitchFamily="50" charset="-128"/>
              </a:rPr>
              <a:t>0278-25-8221</a:t>
            </a:r>
            <a:endParaRPr lang="ja-JP" altLang="en-US" sz="2000" dirty="0">
              <a:solidFill>
                <a:schemeClr val="bg1"/>
              </a:solidFill>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77521F6B-0E11-4332-B4EB-27BF3B27B8E4}"/>
              </a:ext>
            </a:extLst>
          </p:cNvPr>
          <p:cNvSpPr/>
          <p:nvPr/>
        </p:nvSpPr>
        <p:spPr>
          <a:xfrm>
            <a:off x="143254" y="4132687"/>
            <a:ext cx="1895677" cy="34336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お申し込み受付</a:t>
            </a:r>
          </a:p>
        </p:txBody>
      </p:sp>
      <p:sp>
        <p:nvSpPr>
          <p:cNvPr id="18" name="テキスト ボックス 17">
            <a:extLst>
              <a:ext uri="{FF2B5EF4-FFF2-40B4-BE49-F238E27FC236}">
                <a16:creationId xmlns:a16="http://schemas.microsoft.com/office/drawing/2014/main" id="{1F20998E-3D43-4831-9B86-725557D974B4}"/>
              </a:ext>
            </a:extLst>
          </p:cNvPr>
          <p:cNvSpPr txBox="1"/>
          <p:nvPr/>
        </p:nvSpPr>
        <p:spPr>
          <a:xfrm>
            <a:off x="2052558" y="4125925"/>
            <a:ext cx="6103890" cy="323165"/>
          </a:xfrm>
          <a:prstGeom prst="rect">
            <a:avLst/>
          </a:prstGeom>
          <a:noFill/>
        </p:spPr>
        <p:txBody>
          <a:bodyPr wrap="square">
            <a:spAutoFit/>
          </a:bodyPr>
          <a:lstStyle/>
          <a:p>
            <a:r>
              <a:rPr lang="ja-JP" altLang="en-US" sz="1500" b="1" dirty="0">
                <a:latin typeface="Meiryo UI" panose="020B0604030504040204" pitchFamily="50" charset="-128"/>
                <a:ea typeface="Meiryo UI" panose="020B0604030504040204" pitchFamily="50" charset="-128"/>
              </a:rPr>
              <a:t>令和</a:t>
            </a:r>
            <a:r>
              <a:rPr lang="en-US" altLang="ja-JP" sz="1500" b="1" dirty="0">
                <a:latin typeface="Meiryo UI" panose="020B0604030504040204" pitchFamily="50" charset="-128"/>
                <a:ea typeface="Meiryo UI" panose="020B0604030504040204" pitchFamily="50" charset="-128"/>
              </a:rPr>
              <a:t>8</a:t>
            </a:r>
            <a:r>
              <a:rPr lang="ja-JP" altLang="en-US" sz="1500" b="1" dirty="0">
                <a:latin typeface="Meiryo UI" panose="020B0604030504040204" pitchFamily="50" charset="-128"/>
                <a:ea typeface="Meiryo UI" panose="020B0604030504040204" pitchFamily="50" charset="-128"/>
              </a:rPr>
              <a:t>年</a:t>
            </a:r>
            <a:r>
              <a:rPr lang="en-US" altLang="ja-JP" sz="1500" b="1" dirty="0">
                <a:latin typeface="Meiryo UI" panose="020B0604030504040204" pitchFamily="50" charset="-128"/>
                <a:ea typeface="Meiryo UI" panose="020B0604030504040204" pitchFamily="50" charset="-128"/>
              </a:rPr>
              <a:t>2</a:t>
            </a:r>
            <a:r>
              <a:rPr lang="ja-JP" altLang="en-US" sz="1500" b="1" dirty="0">
                <a:latin typeface="Meiryo UI" panose="020B0604030504040204" pitchFamily="50" charset="-128"/>
                <a:ea typeface="Meiryo UI" panose="020B0604030504040204" pitchFamily="50" charset="-128"/>
              </a:rPr>
              <a:t>月</a:t>
            </a:r>
            <a:r>
              <a:rPr lang="en-US" altLang="ja-JP" sz="1500" b="1" dirty="0">
                <a:latin typeface="Meiryo UI" panose="020B0604030504040204" pitchFamily="50" charset="-128"/>
                <a:ea typeface="Meiryo UI" panose="020B0604030504040204" pitchFamily="50" charset="-128"/>
              </a:rPr>
              <a:t>25</a:t>
            </a:r>
            <a:r>
              <a:rPr lang="ja-JP" altLang="en-US" sz="1500" b="1" dirty="0">
                <a:latin typeface="Meiryo UI" panose="020B0604030504040204" pitchFamily="50" charset="-128"/>
                <a:ea typeface="Meiryo UI" panose="020B0604030504040204" pitchFamily="50" charset="-128"/>
              </a:rPr>
              <a:t>日（水）から令和</a:t>
            </a:r>
            <a:r>
              <a:rPr lang="en-US" altLang="ja-JP" sz="1500" b="1" dirty="0">
                <a:latin typeface="Meiryo UI" panose="020B0604030504040204" pitchFamily="50" charset="-128"/>
                <a:ea typeface="Meiryo UI" panose="020B0604030504040204" pitchFamily="50" charset="-128"/>
              </a:rPr>
              <a:t>8</a:t>
            </a:r>
            <a:r>
              <a:rPr lang="ja-JP" altLang="en-US" sz="1500" b="1" dirty="0">
                <a:latin typeface="Meiryo UI" panose="020B0604030504040204" pitchFamily="50" charset="-128"/>
                <a:ea typeface="Meiryo UI" panose="020B0604030504040204" pitchFamily="50" charset="-128"/>
              </a:rPr>
              <a:t>年</a:t>
            </a:r>
            <a:r>
              <a:rPr lang="en-US" altLang="ja-JP" sz="1500" b="1" dirty="0">
                <a:latin typeface="Meiryo UI" panose="020B0604030504040204" pitchFamily="50" charset="-128"/>
                <a:ea typeface="Meiryo UI" panose="020B0604030504040204" pitchFamily="50" charset="-128"/>
              </a:rPr>
              <a:t>3</a:t>
            </a:r>
            <a:r>
              <a:rPr lang="ja-JP" altLang="en-US" sz="1500" b="1" dirty="0">
                <a:latin typeface="Meiryo UI" panose="020B0604030504040204" pitchFamily="50" charset="-128"/>
                <a:ea typeface="Meiryo UI" panose="020B0604030504040204" pitchFamily="50" charset="-128"/>
              </a:rPr>
              <a:t>月</a:t>
            </a:r>
            <a:r>
              <a:rPr lang="en-US" altLang="ja-JP" sz="1500" b="1" dirty="0">
                <a:latin typeface="Meiryo UI" panose="020B0604030504040204" pitchFamily="50" charset="-128"/>
                <a:ea typeface="Meiryo UI" panose="020B0604030504040204" pitchFamily="50" charset="-128"/>
              </a:rPr>
              <a:t>13</a:t>
            </a:r>
            <a:r>
              <a:rPr lang="ja-JP" altLang="en-US" sz="1500" b="1" dirty="0">
                <a:latin typeface="Meiryo UI" panose="020B0604030504040204" pitchFamily="50" charset="-128"/>
                <a:ea typeface="Meiryo UI" panose="020B0604030504040204" pitchFamily="50" charset="-128"/>
              </a:rPr>
              <a:t>日（金）まで</a:t>
            </a:r>
          </a:p>
        </p:txBody>
      </p:sp>
      <p:sp>
        <p:nvSpPr>
          <p:cNvPr id="19" name="四角形: 角を丸くする 18">
            <a:extLst>
              <a:ext uri="{FF2B5EF4-FFF2-40B4-BE49-F238E27FC236}">
                <a16:creationId xmlns:a16="http://schemas.microsoft.com/office/drawing/2014/main" id="{A0D26BBC-83C1-4B82-BC92-EBC5EB3E4937}"/>
              </a:ext>
            </a:extLst>
          </p:cNvPr>
          <p:cNvSpPr/>
          <p:nvPr/>
        </p:nvSpPr>
        <p:spPr>
          <a:xfrm>
            <a:off x="143254" y="4513278"/>
            <a:ext cx="1895677" cy="31323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Meiryo UI" panose="020B0604030504040204" pitchFamily="50" charset="-128"/>
                <a:ea typeface="Meiryo UI" panose="020B0604030504040204" pitchFamily="50" charset="-128"/>
              </a:rPr>
              <a:t>入居開始時期</a:t>
            </a:r>
            <a:endParaRPr lang="ja-JP" altLang="en-US"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D22798B-9C39-4758-932D-FA4A15314A49}"/>
              </a:ext>
            </a:extLst>
          </p:cNvPr>
          <p:cNvSpPr txBox="1"/>
          <p:nvPr/>
        </p:nvSpPr>
        <p:spPr>
          <a:xfrm>
            <a:off x="2076942" y="4485229"/>
            <a:ext cx="5921010" cy="315471"/>
          </a:xfrm>
          <a:prstGeom prst="rect">
            <a:avLst/>
          </a:prstGeom>
          <a:noFill/>
        </p:spPr>
        <p:txBody>
          <a:bodyPr wrap="square">
            <a:spAutoFit/>
          </a:bodyPr>
          <a:lstStyle/>
          <a:p>
            <a:r>
              <a:rPr lang="ja-JP" altLang="en-US" sz="1450" b="1" dirty="0">
                <a:latin typeface="Meiryo UI" panose="020B0604030504040204" pitchFamily="50" charset="-128"/>
                <a:ea typeface="Meiryo UI" panose="020B0604030504040204" pitchFamily="50" charset="-128"/>
              </a:rPr>
              <a:t>令和</a:t>
            </a:r>
            <a:r>
              <a:rPr lang="en-US" altLang="ja-JP" sz="1450" b="1" dirty="0">
                <a:latin typeface="Meiryo UI" panose="020B0604030504040204" pitchFamily="50" charset="-128"/>
                <a:ea typeface="Meiryo UI" panose="020B0604030504040204" pitchFamily="50" charset="-128"/>
              </a:rPr>
              <a:t>8</a:t>
            </a:r>
            <a:r>
              <a:rPr lang="ja-JP" altLang="en-US" sz="1450" b="1" dirty="0">
                <a:latin typeface="Meiryo UI" panose="020B0604030504040204" pitchFamily="50" charset="-128"/>
                <a:ea typeface="Meiryo UI" panose="020B0604030504040204" pitchFamily="50" charset="-128"/>
              </a:rPr>
              <a:t>年</a:t>
            </a:r>
            <a:r>
              <a:rPr lang="en-US" altLang="ja-JP" sz="1450" b="1" dirty="0">
                <a:latin typeface="Meiryo UI" panose="020B0604030504040204" pitchFamily="50" charset="-128"/>
                <a:ea typeface="Meiryo UI" panose="020B0604030504040204" pitchFamily="50" charset="-128"/>
              </a:rPr>
              <a:t>3</a:t>
            </a:r>
            <a:r>
              <a:rPr lang="ja-JP" altLang="en-US" sz="1450" b="1" dirty="0">
                <a:latin typeface="Meiryo UI" panose="020B0604030504040204" pitchFamily="50" charset="-128"/>
                <a:ea typeface="Meiryo UI" panose="020B0604030504040204" pitchFamily="50" charset="-128"/>
              </a:rPr>
              <a:t>月</a:t>
            </a:r>
            <a:r>
              <a:rPr lang="en-US" altLang="ja-JP" sz="1450" b="1" dirty="0">
                <a:latin typeface="Meiryo UI" panose="020B0604030504040204" pitchFamily="50" charset="-128"/>
                <a:ea typeface="Meiryo UI" panose="020B0604030504040204" pitchFamily="50" charset="-128"/>
              </a:rPr>
              <a:t>23</a:t>
            </a:r>
            <a:r>
              <a:rPr lang="ja-JP" altLang="en-US" sz="1450" b="1" dirty="0">
                <a:latin typeface="Meiryo UI" panose="020B0604030504040204" pitchFamily="50" charset="-128"/>
                <a:ea typeface="Meiryo UI" panose="020B0604030504040204" pitchFamily="50" charset="-128"/>
              </a:rPr>
              <a:t>日（月）～ 令和８年</a:t>
            </a:r>
            <a:r>
              <a:rPr lang="en-US" altLang="ja-JP" sz="1450" b="1" dirty="0">
                <a:latin typeface="Meiryo UI" panose="020B0604030504040204" pitchFamily="50" charset="-128"/>
                <a:ea typeface="Meiryo UI" panose="020B0604030504040204" pitchFamily="50" charset="-128"/>
              </a:rPr>
              <a:t>4</a:t>
            </a:r>
            <a:r>
              <a:rPr lang="ja-JP" altLang="en-US" sz="1450" b="1" dirty="0">
                <a:latin typeface="Meiryo UI" panose="020B0604030504040204" pitchFamily="50" charset="-128"/>
                <a:ea typeface="Meiryo UI" panose="020B0604030504040204" pitchFamily="50" charset="-128"/>
              </a:rPr>
              <a:t>月</a:t>
            </a:r>
            <a:r>
              <a:rPr lang="en-US" altLang="ja-JP" sz="1450" b="1" dirty="0">
                <a:latin typeface="Meiryo UI" panose="020B0604030504040204" pitchFamily="50" charset="-128"/>
                <a:ea typeface="Meiryo UI" panose="020B0604030504040204" pitchFamily="50" charset="-128"/>
              </a:rPr>
              <a:t>10</a:t>
            </a:r>
            <a:r>
              <a:rPr lang="ja-JP" altLang="en-US" sz="1450" b="1" dirty="0">
                <a:latin typeface="Meiryo UI" panose="020B0604030504040204" pitchFamily="50" charset="-128"/>
                <a:ea typeface="Meiryo UI" panose="020B0604030504040204" pitchFamily="50" charset="-128"/>
              </a:rPr>
              <a:t>日（金）</a:t>
            </a:r>
          </a:p>
        </p:txBody>
      </p:sp>
      <p:sp>
        <p:nvSpPr>
          <p:cNvPr id="22" name="四角形: 角を丸くする 21">
            <a:extLst>
              <a:ext uri="{FF2B5EF4-FFF2-40B4-BE49-F238E27FC236}">
                <a16:creationId xmlns:a16="http://schemas.microsoft.com/office/drawing/2014/main" id="{D782F00B-44AC-49F2-81B8-FB6767E8BE81}"/>
              </a:ext>
            </a:extLst>
          </p:cNvPr>
          <p:cNvSpPr/>
          <p:nvPr/>
        </p:nvSpPr>
        <p:spPr>
          <a:xfrm>
            <a:off x="143254" y="4872045"/>
            <a:ext cx="1895677" cy="36284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募集する部屋の種類</a:t>
            </a:r>
          </a:p>
        </p:txBody>
      </p:sp>
      <p:graphicFrame>
        <p:nvGraphicFramePr>
          <p:cNvPr id="27" name="表 26">
            <a:extLst>
              <a:ext uri="{FF2B5EF4-FFF2-40B4-BE49-F238E27FC236}">
                <a16:creationId xmlns:a16="http://schemas.microsoft.com/office/drawing/2014/main" id="{83EEC7EC-3171-4DD4-A9F6-11C34960660F}"/>
              </a:ext>
            </a:extLst>
          </p:cNvPr>
          <p:cNvGraphicFramePr>
            <a:graphicFrameLocks noGrp="1"/>
          </p:cNvGraphicFramePr>
          <p:nvPr>
            <p:extLst>
              <p:ext uri="{D42A27DB-BD31-4B8C-83A1-F6EECF244321}">
                <p14:modId xmlns:p14="http://schemas.microsoft.com/office/powerpoint/2010/main" val="3915612739"/>
              </p:ext>
            </p:extLst>
          </p:nvPr>
        </p:nvGraphicFramePr>
        <p:xfrm>
          <a:off x="2127368" y="4871577"/>
          <a:ext cx="4642194" cy="476250"/>
        </p:xfrm>
        <a:graphic>
          <a:graphicData uri="http://schemas.openxmlformats.org/drawingml/2006/table">
            <a:tbl>
              <a:tblPr/>
              <a:tblGrid>
                <a:gridCol w="2278895">
                  <a:extLst>
                    <a:ext uri="{9D8B030D-6E8A-4147-A177-3AD203B41FA5}">
                      <a16:colId xmlns:a16="http://schemas.microsoft.com/office/drawing/2014/main" val="2985448142"/>
                    </a:ext>
                  </a:extLst>
                </a:gridCol>
                <a:gridCol w="759632">
                  <a:extLst>
                    <a:ext uri="{9D8B030D-6E8A-4147-A177-3AD203B41FA5}">
                      <a16:colId xmlns:a16="http://schemas.microsoft.com/office/drawing/2014/main" val="3316750562"/>
                    </a:ext>
                  </a:extLst>
                </a:gridCol>
                <a:gridCol w="667976">
                  <a:extLst>
                    <a:ext uri="{9D8B030D-6E8A-4147-A177-3AD203B41FA5}">
                      <a16:colId xmlns:a16="http://schemas.microsoft.com/office/drawing/2014/main" val="1206781580"/>
                    </a:ext>
                  </a:extLst>
                </a:gridCol>
                <a:gridCol w="935691">
                  <a:extLst>
                    <a:ext uri="{9D8B030D-6E8A-4147-A177-3AD203B41FA5}">
                      <a16:colId xmlns:a16="http://schemas.microsoft.com/office/drawing/2014/main" val="3844055497"/>
                    </a:ext>
                  </a:extLst>
                </a:gridCol>
              </a:tblGrid>
              <a:tr h="238125">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部屋タイプ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戸数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家賃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320193"/>
                  </a:ext>
                </a:extLst>
              </a:tr>
              <a:tr h="238125">
                <a:tc>
                  <a:txBody>
                    <a:bodyPr/>
                    <a:lstStyle/>
                    <a:p>
                      <a:pPr algn="l"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       単身用（</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32.4㎡</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１階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２戸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30,000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968724"/>
                  </a:ext>
                </a:extLst>
              </a:tr>
            </a:tbl>
          </a:graphicData>
        </a:graphic>
      </p:graphicFrame>
      <p:sp>
        <p:nvSpPr>
          <p:cNvPr id="28" name="四角形: 角を丸くする 27">
            <a:extLst>
              <a:ext uri="{FF2B5EF4-FFF2-40B4-BE49-F238E27FC236}">
                <a16:creationId xmlns:a16="http://schemas.microsoft.com/office/drawing/2014/main" id="{6013C417-F9E0-4743-9963-4B6A03BA676C}"/>
              </a:ext>
            </a:extLst>
          </p:cNvPr>
          <p:cNvSpPr/>
          <p:nvPr/>
        </p:nvSpPr>
        <p:spPr>
          <a:xfrm>
            <a:off x="143254" y="6755114"/>
            <a:ext cx="1895677" cy="31323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所　在　地</a:t>
            </a:r>
          </a:p>
        </p:txBody>
      </p:sp>
      <p:sp>
        <p:nvSpPr>
          <p:cNvPr id="30" name="テキスト ボックス 29">
            <a:extLst>
              <a:ext uri="{FF2B5EF4-FFF2-40B4-BE49-F238E27FC236}">
                <a16:creationId xmlns:a16="http://schemas.microsoft.com/office/drawing/2014/main" id="{91F6762C-8267-4613-85CF-8C3DD18BFB63}"/>
              </a:ext>
            </a:extLst>
          </p:cNvPr>
          <p:cNvSpPr txBox="1"/>
          <p:nvPr/>
        </p:nvSpPr>
        <p:spPr>
          <a:xfrm>
            <a:off x="2076942" y="6717081"/>
            <a:ext cx="5169543" cy="338554"/>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片品村大字鎌田</a:t>
            </a:r>
            <a:r>
              <a:rPr lang="en-US" altLang="ja-JP" sz="1400" dirty="0">
                <a:latin typeface="Meiryo UI" panose="020B0604030504040204" pitchFamily="50" charset="-128"/>
                <a:ea typeface="Meiryo UI" panose="020B0604030504040204" pitchFamily="50" charset="-128"/>
              </a:rPr>
              <a:t>4028</a:t>
            </a:r>
            <a:r>
              <a:rPr lang="ja-JP" altLang="en-US" sz="1400" dirty="0">
                <a:latin typeface="Meiryo UI" panose="020B0604030504040204" pitchFamily="50" charset="-128"/>
                <a:ea typeface="Meiryo UI" panose="020B0604030504040204" pitchFamily="50" charset="-128"/>
              </a:rPr>
              <a:t>番地　尾瀬ハイツ１号棟</a:t>
            </a:r>
            <a:r>
              <a:rPr lang="ja-JP" altLang="en-US" sz="1600" dirty="0">
                <a:latin typeface="Meiryo UI" panose="020B0604030504040204" pitchFamily="50" charset="-128"/>
                <a:ea typeface="Meiryo UI" panose="020B0604030504040204" pitchFamily="50" charset="-128"/>
              </a:rPr>
              <a:t>	</a:t>
            </a:r>
          </a:p>
        </p:txBody>
      </p:sp>
      <p:sp>
        <p:nvSpPr>
          <p:cNvPr id="33" name="テキスト ボックス 32">
            <a:extLst>
              <a:ext uri="{FF2B5EF4-FFF2-40B4-BE49-F238E27FC236}">
                <a16:creationId xmlns:a16="http://schemas.microsoft.com/office/drawing/2014/main" id="{020D0574-4F8E-430E-8446-799960078DF6}"/>
              </a:ext>
            </a:extLst>
          </p:cNvPr>
          <p:cNvSpPr txBox="1"/>
          <p:nvPr/>
        </p:nvSpPr>
        <p:spPr>
          <a:xfrm>
            <a:off x="199443" y="5361377"/>
            <a:ext cx="6763556" cy="738664"/>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初回費用当月家賃１ヶ月分のほか、次の費用が必要となります。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・火災保険料や家賃債務保証費用（連帯保証人がいる場合には不要）など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詳しくは管理会社（誠心不動産　電話</a:t>
            </a:r>
            <a:r>
              <a:rPr lang="en-US" altLang="ja-JP" sz="1400" b="1" dirty="0">
                <a:latin typeface="Meiryo UI" panose="020B0604030504040204" pitchFamily="50" charset="-128"/>
                <a:ea typeface="Meiryo UI" panose="020B0604030504040204" pitchFamily="50" charset="-128"/>
              </a:rPr>
              <a:t>0278-25-8022</a:t>
            </a:r>
            <a:r>
              <a:rPr lang="ja-JP" altLang="en-US" sz="1400" b="1" dirty="0">
                <a:latin typeface="Meiryo UI" panose="020B0604030504040204" pitchFamily="50" charset="-128"/>
                <a:ea typeface="Meiryo UI" panose="020B0604030504040204" pitchFamily="50" charset="-128"/>
              </a:rPr>
              <a:t>）までお問い合わせください。</a:t>
            </a:r>
            <a:endParaRPr lang="ja-JP" altLang="en-US" b="1" dirty="0"/>
          </a:p>
        </p:txBody>
      </p:sp>
      <p:sp>
        <p:nvSpPr>
          <p:cNvPr id="35" name="テキスト ボックス 34">
            <a:extLst>
              <a:ext uri="{FF2B5EF4-FFF2-40B4-BE49-F238E27FC236}">
                <a16:creationId xmlns:a16="http://schemas.microsoft.com/office/drawing/2014/main" id="{E409AEFF-8E60-42A8-A62F-B25DE2D2B329}"/>
              </a:ext>
            </a:extLst>
          </p:cNvPr>
          <p:cNvSpPr txBox="1"/>
          <p:nvPr/>
        </p:nvSpPr>
        <p:spPr>
          <a:xfrm>
            <a:off x="199442" y="6001234"/>
            <a:ext cx="5506413" cy="738664"/>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入居５年経過後は家賃に</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％を加算した家賃額となります。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入居期間は最長で</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年間となります。</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シェアルームでの利用はお断りしております。			</a:t>
            </a:r>
          </a:p>
        </p:txBody>
      </p:sp>
      <p:sp>
        <p:nvSpPr>
          <p:cNvPr id="36" name="四角形: 角を丸くする 35">
            <a:extLst>
              <a:ext uri="{FF2B5EF4-FFF2-40B4-BE49-F238E27FC236}">
                <a16:creationId xmlns:a16="http://schemas.microsoft.com/office/drawing/2014/main" id="{0B85BE0F-7135-42CA-9A6B-B7BC0A211DE9}"/>
              </a:ext>
            </a:extLst>
          </p:cNvPr>
          <p:cNvSpPr/>
          <p:nvPr/>
        </p:nvSpPr>
        <p:spPr>
          <a:xfrm>
            <a:off x="143254" y="7968744"/>
            <a:ext cx="1173481" cy="33853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入居資格　</a:t>
            </a:r>
          </a:p>
        </p:txBody>
      </p:sp>
      <p:sp>
        <p:nvSpPr>
          <p:cNvPr id="38" name="テキスト ボックス 37">
            <a:extLst>
              <a:ext uri="{FF2B5EF4-FFF2-40B4-BE49-F238E27FC236}">
                <a16:creationId xmlns:a16="http://schemas.microsoft.com/office/drawing/2014/main" id="{5ED28558-4596-442D-9BB8-5FAAD7992440}"/>
              </a:ext>
            </a:extLst>
          </p:cNvPr>
          <p:cNvSpPr txBox="1"/>
          <p:nvPr/>
        </p:nvSpPr>
        <p:spPr>
          <a:xfrm>
            <a:off x="1316736" y="7959669"/>
            <a:ext cx="6976872" cy="1384995"/>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１）片品村に定住する意思のある方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２）世帯主が</a:t>
            </a:r>
            <a:r>
              <a:rPr lang="en-US" altLang="ja-JP" sz="1400" dirty="0">
                <a:latin typeface="Meiryo UI" panose="020B0604030504040204" pitchFamily="50" charset="-128"/>
                <a:ea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rPr>
              <a:t>歳を超えない世帯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３）入居予定者が片品村暴力団排除条例に規定する暴力団員等でない方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４）国や地方自治体に対して税金や使用料等の滞納がない方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５）連帯保証人または賃貸保証会社等による保証を受けられる方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６）入居後、片品村や地域の活動などに参加できる方						</a:t>
            </a:r>
            <a:endParaRPr lang="ja-JP" altLang="en-US" dirty="0"/>
          </a:p>
        </p:txBody>
      </p:sp>
      <p:sp>
        <p:nvSpPr>
          <p:cNvPr id="20" name="四角形: 角を丸くする 19">
            <a:extLst>
              <a:ext uri="{FF2B5EF4-FFF2-40B4-BE49-F238E27FC236}">
                <a16:creationId xmlns:a16="http://schemas.microsoft.com/office/drawing/2014/main" id="{BDFF6583-4D71-4E22-B648-10184E293CFE}"/>
              </a:ext>
            </a:extLst>
          </p:cNvPr>
          <p:cNvSpPr/>
          <p:nvPr/>
        </p:nvSpPr>
        <p:spPr>
          <a:xfrm>
            <a:off x="143254" y="7315434"/>
            <a:ext cx="1895677" cy="33853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お申込み方法</a:t>
            </a:r>
          </a:p>
        </p:txBody>
      </p:sp>
      <p:sp>
        <p:nvSpPr>
          <p:cNvPr id="23" name="テキスト ボックス 22">
            <a:extLst>
              <a:ext uri="{FF2B5EF4-FFF2-40B4-BE49-F238E27FC236}">
                <a16:creationId xmlns:a16="http://schemas.microsoft.com/office/drawing/2014/main" id="{0EF52227-EC1E-416C-81D5-C31B7FEF376F}"/>
              </a:ext>
            </a:extLst>
          </p:cNvPr>
          <p:cNvSpPr txBox="1"/>
          <p:nvPr/>
        </p:nvSpPr>
        <p:spPr>
          <a:xfrm>
            <a:off x="2027479" y="7336219"/>
            <a:ext cx="4841973"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「片品村定住促進住宅入居申請書」を記入のうえ提出</a:t>
            </a:r>
          </a:p>
        </p:txBody>
      </p:sp>
      <p:sp>
        <p:nvSpPr>
          <p:cNvPr id="24" name="テキスト ボックス 23">
            <a:extLst>
              <a:ext uri="{FF2B5EF4-FFF2-40B4-BE49-F238E27FC236}">
                <a16:creationId xmlns:a16="http://schemas.microsoft.com/office/drawing/2014/main" id="{967A278C-FA5C-41BD-BBED-F92CEAB75985}"/>
              </a:ext>
            </a:extLst>
          </p:cNvPr>
          <p:cNvSpPr txBox="1"/>
          <p:nvPr/>
        </p:nvSpPr>
        <p:spPr>
          <a:xfrm>
            <a:off x="0" y="7674773"/>
            <a:ext cx="7534656" cy="307777"/>
          </a:xfrm>
          <a:prstGeom prst="rect">
            <a:avLst/>
          </a:prstGeom>
          <a:noFill/>
        </p:spPr>
        <p:txBody>
          <a:bodyPr wrap="square">
            <a:spAutoFit/>
          </a:bodyPr>
          <a:lstStyle/>
          <a:p>
            <a:pPr algn="ctr"/>
            <a:r>
              <a:rPr lang="ja-JP" altLang="en-US" sz="1400" b="1" u="sng" dirty="0">
                <a:latin typeface="Meiryo UI" panose="020B0604030504040204" pitchFamily="50" charset="-128"/>
                <a:ea typeface="Meiryo UI" panose="020B0604030504040204" pitchFamily="50" charset="-128"/>
              </a:rPr>
              <a:t>（申込み者が募集戸数を超えた場合、抽選により入居者を決定させていただきます。）</a:t>
            </a:r>
            <a:endParaRPr lang="en-US" altLang="ja-JP" sz="1400" b="1" u="sng"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D6CF5CAB-A90A-4A74-9B54-ACC906B9F5D7}"/>
              </a:ext>
            </a:extLst>
          </p:cNvPr>
          <p:cNvPicPr>
            <a:picLocks noChangeAspect="1"/>
          </p:cNvPicPr>
          <p:nvPr/>
        </p:nvPicPr>
        <p:blipFill rotWithShape="1">
          <a:blip r:embed="rId2">
            <a:extLst>
              <a:ext uri="{28A0092B-C50C-407E-A947-70E740481C1C}">
                <a14:useLocalDpi xmlns:a14="http://schemas.microsoft.com/office/drawing/2010/main" val="0"/>
              </a:ext>
            </a:extLst>
          </a:blip>
          <a:srcRect l="7280" t="7206" r="6785" b="8635"/>
          <a:stretch/>
        </p:blipFill>
        <p:spPr>
          <a:xfrm>
            <a:off x="5867183" y="6332005"/>
            <a:ext cx="824012" cy="806965"/>
          </a:xfrm>
          <a:prstGeom prst="rect">
            <a:avLst/>
          </a:prstGeom>
        </p:spPr>
      </p:pic>
      <p:sp>
        <p:nvSpPr>
          <p:cNvPr id="10" name="テキスト ボックス 9">
            <a:extLst>
              <a:ext uri="{FF2B5EF4-FFF2-40B4-BE49-F238E27FC236}">
                <a16:creationId xmlns:a16="http://schemas.microsoft.com/office/drawing/2014/main" id="{86B748B1-F079-412D-B23E-7BEC6E3F4A30}"/>
              </a:ext>
            </a:extLst>
          </p:cNvPr>
          <p:cNvSpPr txBox="1"/>
          <p:nvPr/>
        </p:nvSpPr>
        <p:spPr>
          <a:xfrm>
            <a:off x="5731389" y="7074131"/>
            <a:ext cx="1136850" cy="276999"/>
          </a:xfrm>
          <a:prstGeom prst="rect">
            <a:avLst/>
          </a:prstGeom>
          <a:noFill/>
        </p:spPr>
        <p:txBody>
          <a:bodyPr wrap="none" rtlCol="0">
            <a:spAutoFit/>
          </a:bodyPr>
          <a:lstStyle/>
          <a:p>
            <a:r>
              <a:rPr kumimoji="1" lang="en-US" altLang="ja-JP" sz="1200" b="1" dirty="0">
                <a:solidFill>
                  <a:srgbClr val="0070C0"/>
                </a:solidFill>
                <a:latin typeface="Meiryo UI" panose="020B0604030504040204" pitchFamily="50" charset="-128"/>
                <a:ea typeface="Meiryo UI" panose="020B0604030504040204" pitchFamily="50" charset="-128"/>
              </a:rPr>
              <a:t>G</a:t>
            </a:r>
            <a:r>
              <a:rPr kumimoji="1" lang="en-US" altLang="ja-JP" sz="1200" b="1" dirty="0">
                <a:solidFill>
                  <a:srgbClr val="FF0000"/>
                </a:solidFill>
                <a:latin typeface="Meiryo UI" panose="020B0604030504040204" pitchFamily="50" charset="-128"/>
                <a:ea typeface="Meiryo UI" panose="020B0604030504040204" pitchFamily="50" charset="-128"/>
              </a:rPr>
              <a:t>o</a:t>
            </a:r>
            <a:r>
              <a:rPr kumimoji="1" lang="en-US" altLang="ja-JP" sz="1200" b="1" dirty="0">
                <a:solidFill>
                  <a:schemeClr val="accent4"/>
                </a:solidFill>
                <a:latin typeface="Meiryo UI" panose="020B0604030504040204" pitchFamily="50" charset="-128"/>
                <a:ea typeface="Meiryo UI" panose="020B0604030504040204" pitchFamily="50" charset="-128"/>
              </a:rPr>
              <a:t>o</a:t>
            </a:r>
            <a:r>
              <a:rPr kumimoji="1" lang="en-US" altLang="ja-JP" sz="1200" b="1" dirty="0">
                <a:solidFill>
                  <a:schemeClr val="accent1"/>
                </a:solidFill>
                <a:latin typeface="Meiryo UI" panose="020B0604030504040204" pitchFamily="50" charset="-128"/>
                <a:ea typeface="Meiryo UI" panose="020B0604030504040204" pitchFamily="50" charset="-128"/>
              </a:rPr>
              <a:t>g</a:t>
            </a:r>
            <a:r>
              <a:rPr kumimoji="1" lang="en-US" altLang="ja-JP" sz="1200" b="1" dirty="0">
                <a:solidFill>
                  <a:schemeClr val="accent6"/>
                </a:solidFill>
                <a:latin typeface="Meiryo UI" panose="020B0604030504040204" pitchFamily="50" charset="-128"/>
                <a:ea typeface="Meiryo UI" panose="020B0604030504040204" pitchFamily="50" charset="-128"/>
              </a:rPr>
              <a:t>l</a:t>
            </a:r>
            <a:r>
              <a:rPr kumimoji="1" lang="en-US" altLang="ja-JP" sz="1200" b="1" dirty="0">
                <a:solidFill>
                  <a:srgbClr val="FF0000"/>
                </a:solidFill>
                <a:latin typeface="Meiryo UI" panose="020B0604030504040204" pitchFamily="50" charset="-128"/>
                <a:ea typeface="Meiryo UI" panose="020B0604030504040204" pitchFamily="50" charset="-128"/>
              </a:rPr>
              <a:t>e</a:t>
            </a:r>
            <a:r>
              <a:rPr kumimoji="1" lang="ja-JP" altLang="en-US" sz="500" b="1" dirty="0">
                <a:solidFill>
                  <a:srgbClr val="FF0000"/>
                </a:solidFill>
                <a:latin typeface="Meiryo UI" panose="020B0604030504040204" pitchFamily="50" charset="-128"/>
                <a:ea typeface="Meiryo UI" panose="020B0604030504040204" pitchFamily="50" charset="-128"/>
              </a:rPr>
              <a:t> </a:t>
            </a:r>
            <a:r>
              <a:rPr kumimoji="1" lang="en-US" altLang="ja-JP" sz="1200" b="1" dirty="0">
                <a:solidFill>
                  <a:schemeClr val="accent2">
                    <a:lumMod val="75000"/>
                  </a:schemeClr>
                </a:solidFill>
                <a:latin typeface="Meiryo UI" panose="020B0604030504040204" pitchFamily="50" charset="-128"/>
                <a:ea typeface="Meiryo UI" panose="020B0604030504040204" pitchFamily="50" charset="-128"/>
              </a:rPr>
              <a:t>Map</a:t>
            </a:r>
            <a:endParaRPr kumimoji="1" lang="ja-JP" altLang="en-US" sz="1200" b="1" dirty="0">
              <a:solidFill>
                <a:schemeClr val="accent2">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975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8B2EF82-4DD8-4CDF-90BF-4EC234C06874}"/>
              </a:ext>
            </a:extLst>
          </p:cNvPr>
          <p:cNvSpPr/>
          <p:nvPr/>
        </p:nvSpPr>
        <p:spPr>
          <a:xfrm>
            <a:off x="-11980" y="1008"/>
            <a:ext cx="6858000" cy="990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a:extLst>
              <a:ext uri="{FF2B5EF4-FFF2-40B4-BE49-F238E27FC236}">
                <a16:creationId xmlns:a16="http://schemas.microsoft.com/office/drawing/2014/main" id="{EC3E9C65-D9C7-4CF3-9488-8A9989288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15" y="1010921"/>
            <a:ext cx="3128695" cy="2220891"/>
          </a:xfrm>
          <a:prstGeom prst="rect">
            <a:avLst/>
          </a:prstGeom>
        </p:spPr>
      </p:pic>
      <p:pic>
        <p:nvPicPr>
          <p:cNvPr id="47" name="図 46">
            <a:extLst>
              <a:ext uri="{FF2B5EF4-FFF2-40B4-BE49-F238E27FC236}">
                <a16:creationId xmlns:a16="http://schemas.microsoft.com/office/drawing/2014/main" id="{2B12E46A-8330-42B2-9892-F70A574FA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9" y="1010921"/>
            <a:ext cx="3128695" cy="2220891"/>
          </a:xfrm>
          <a:prstGeom prst="rect">
            <a:avLst/>
          </a:prstGeom>
        </p:spPr>
      </p:pic>
      <p:pic>
        <p:nvPicPr>
          <p:cNvPr id="49" name="図 48">
            <a:extLst>
              <a:ext uri="{FF2B5EF4-FFF2-40B4-BE49-F238E27FC236}">
                <a16:creationId xmlns:a16="http://schemas.microsoft.com/office/drawing/2014/main" id="{07290FE2-E8ED-46F4-837B-40D7395419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15" y="3974908"/>
            <a:ext cx="3128695" cy="2220891"/>
          </a:xfrm>
          <a:prstGeom prst="rect">
            <a:avLst/>
          </a:prstGeom>
        </p:spPr>
      </p:pic>
      <p:pic>
        <p:nvPicPr>
          <p:cNvPr id="51" name="図 50">
            <a:extLst>
              <a:ext uri="{FF2B5EF4-FFF2-40B4-BE49-F238E27FC236}">
                <a16:creationId xmlns:a16="http://schemas.microsoft.com/office/drawing/2014/main" id="{DA8C9A2B-53A5-43CF-B251-8A4F36DA2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145" y="6938895"/>
            <a:ext cx="3128695" cy="2220891"/>
          </a:xfrm>
          <a:prstGeom prst="rect">
            <a:avLst/>
          </a:prstGeom>
        </p:spPr>
      </p:pic>
      <p:sp>
        <p:nvSpPr>
          <p:cNvPr id="71" name="テキスト ボックス 70">
            <a:extLst>
              <a:ext uri="{FF2B5EF4-FFF2-40B4-BE49-F238E27FC236}">
                <a16:creationId xmlns:a16="http://schemas.microsoft.com/office/drawing/2014/main" id="{E935C986-35DA-4F69-A183-81F0FADF115F}"/>
              </a:ext>
            </a:extLst>
          </p:cNvPr>
          <p:cNvSpPr txBox="1"/>
          <p:nvPr/>
        </p:nvSpPr>
        <p:spPr>
          <a:xfrm>
            <a:off x="1320795" y="3279684"/>
            <a:ext cx="1090001" cy="338554"/>
          </a:xfrm>
          <a:prstGeom prst="rect">
            <a:avLst/>
          </a:prstGeom>
          <a:noFill/>
        </p:spPr>
        <p:txBody>
          <a:bodyPr wrap="square" rtlCol="0">
            <a:spAutoFit/>
          </a:bodyPr>
          <a:lstStyle/>
          <a:p>
            <a:r>
              <a:rPr kumimoji="1" lang="ja-JP" altLang="en-US" sz="1600" b="1" dirty="0"/>
              <a:t>居　間</a:t>
            </a:r>
          </a:p>
        </p:txBody>
      </p:sp>
      <p:sp>
        <p:nvSpPr>
          <p:cNvPr id="72" name="テキスト ボックス 71">
            <a:extLst>
              <a:ext uri="{FF2B5EF4-FFF2-40B4-BE49-F238E27FC236}">
                <a16:creationId xmlns:a16="http://schemas.microsoft.com/office/drawing/2014/main" id="{AAB0CB56-AB09-4E06-A8CB-BD3B42759592}"/>
              </a:ext>
            </a:extLst>
          </p:cNvPr>
          <p:cNvSpPr txBox="1"/>
          <p:nvPr/>
        </p:nvSpPr>
        <p:spPr>
          <a:xfrm>
            <a:off x="4447206" y="3279684"/>
            <a:ext cx="1695556" cy="338554"/>
          </a:xfrm>
          <a:prstGeom prst="rect">
            <a:avLst/>
          </a:prstGeom>
          <a:noFill/>
        </p:spPr>
        <p:txBody>
          <a:bodyPr wrap="square" rtlCol="0">
            <a:spAutoFit/>
          </a:bodyPr>
          <a:lstStyle/>
          <a:p>
            <a:r>
              <a:rPr kumimoji="1" lang="ja-JP" altLang="en-US" sz="1600" b="1" dirty="0"/>
              <a:t>キッチン</a:t>
            </a:r>
          </a:p>
        </p:txBody>
      </p:sp>
      <p:sp>
        <p:nvSpPr>
          <p:cNvPr id="73" name="テキスト ボックス 72">
            <a:extLst>
              <a:ext uri="{FF2B5EF4-FFF2-40B4-BE49-F238E27FC236}">
                <a16:creationId xmlns:a16="http://schemas.microsoft.com/office/drawing/2014/main" id="{9D22F0FA-1CF4-441E-96C7-51BFEFFF8237}"/>
              </a:ext>
            </a:extLst>
          </p:cNvPr>
          <p:cNvSpPr txBox="1"/>
          <p:nvPr/>
        </p:nvSpPr>
        <p:spPr>
          <a:xfrm>
            <a:off x="1260380" y="6213915"/>
            <a:ext cx="1349524" cy="338554"/>
          </a:xfrm>
          <a:prstGeom prst="rect">
            <a:avLst/>
          </a:prstGeom>
          <a:noFill/>
        </p:spPr>
        <p:txBody>
          <a:bodyPr wrap="square" rtlCol="0">
            <a:spAutoFit/>
          </a:bodyPr>
          <a:lstStyle/>
          <a:p>
            <a:r>
              <a:rPr kumimoji="1" lang="ja-JP" altLang="en-US" sz="1600" b="1" dirty="0"/>
              <a:t>浴　室</a:t>
            </a:r>
          </a:p>
        </p:txBody>
      </p:sp>
      <p:sp>
        <p:nvSpPr>
          <p:cNvPr id="74" name="テキスト ボックス 73">
            <a:extLst>
              <a:ext uri="{FF2B5EF4-FFF2-40B4-BE49-F238E27FC236}">
                <a16:creationId xmlns:a16="http://schemas.microsoft.com/office/drawing/2014/main" id="{BE79A7A0-EAF6-4CC4-801A-BFF71D2F9EB0}"/>
              </a:ext>
            </a:extLst>
          </p:cNvPr>
          <p:cNvSpPr txBox="1"/>
          <p:nvPr/>
        </p:nvSpPr>
        <p:spPr>
          <a:xfrm>
            <a:off x="1167376" y="9177459"/>
            <a:ext cx="2041588" cy="338554"/>
          </a:xfrm>
          <a:prstGeom prst="rect">
            <a:avLst/>
          </a:prstGeom>
          <a:noFill/>
        </p:spPr>
        <p:txBody>
          <a:bodyPr wrap="square" rtlCol="0">
            <a:spAutoFit/>
          </a:bodyPr>
          <a:lstStyle/>
          <a:p>
            <a:r>
              <a:rPr kumimoji="1" lang="ja-JP" altLang="en-US" sz="1600" b="1" dirty="0"/>
              <a:t>脱衣・洗面</a:t>
            </a:r>
          </a:p>
        </p:txBody>
      </p:sp>
      <p:sp>
        <p:nvSpPr>
          <p:cNvPr id="75" name="正方形/長方形 74">
            <a:extLst>
              <a:ext uri="{FF2B5EF4-FFF2-40B4-BE49-F238E27FC236}">
                <a16:creationId xmlns:a16="http://schemas.microsoft.com/office/drawing/2014/main" id="{A3D7F585-9807-44B9-9832-A77A4C37059A}"/>
              </a:ext>
            </a:extLst>
          </p:cNvPr>
          <p:cNvSpPr/>
          <p:nvPr/>
        </p:nvSpPr>
        <p:spPr>
          <a:xfrm>
            <a:off x="3477079" y="3845228"/>
            <a:ext cx="3100441" cy="5331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3" name="表 62">
            <a:extLst>
              <a:ext uri="{FF2B5EF4-FFF2-40B4-BE49-F238E27FC236}">
                <a16:creationId xmlns:a16="http://schemas.microsoft.com/office/drawing/2014/main" id="{2B48D1AE-5DD1-4192-ACE5-591683C6F1FF}"/>
              </a:ext>
            </a:extLst>
          </p:cNvPr>
          <p:cNvGraphicFramePr>
            <a:graphicFrameLocks noGrp="1"/>
          </p:cNvGraphicFramePr>
          <p:nvPr>
            <p:extLst>
              <p:ext uri="{D42A27DB-BD31-4B8C-83A1-F6EECF244321}">
                <p14:modId xmlns:p14="http://schemas.microsoft.com/office/powerpoint/2010/main" val="3210280200"/>
              </p:ext>
            </p:extLst>
          </p:nvPr>
        </p:nvGraphicFramePr>
        <p:xfrm>
          <a:off x="3596593" y="3556544"/>
          <a:ext cx="2793506" cy="5221713"/>
        </p:xfrm>
        <a:graphic>
          <a:graphicData uri="http://schemas.openxmlformats.org/drawingml/2006/table">
            <a:tbl>
              <a:tblPr/>
              <a:tblGrid>
                <a:gridCol w="90043">
                  <a:extLst>
                    <a:ext uri="{9D8B030D-6E8A-4147-A177-3AD203B41FA5}">
                      <a16:colId xmlns:a16="http://schemas.microsoft.com/office/drawing/2014/main" val="3035860378"/>
                    </a:ext>
                  </a:extLst>
                </a:gridCol>
                <a:gridCol w="45695">
                  <a:extLst>
                    <a:ext uri="{9D8B030D-6E8A-4147-A177-3AD203B41FA5}">
                      <a16:colId xmlns:a16="http://schemas.microsoft.com/office/drawing/2014/main" val="3675346821"/>
                    </a:ext>
                  </a:extLst>
                </a:gridCol>
                <a:gridCol w="114859">
                  <a:extLst>
                    <a:ext uri="{9D8B030D-6E8A-4147-A177-3AD203B41FA5}">
                      <a16:colId xmlns:a16="http://schemas.microsoft.com/office/drawing/2014/main" val="4132746503"/>
                    </a:ext>
                  </a:extLst>
                </a:gridCol>
                <a:gridCol w="114859">
                  <a:extLst>
                    <a:ext uri="{9D8B030D-6E8A-4147-A177-3AD203B41FA5}">
                      <a16:colId xmlns:a16="http://schemas.microsoft.com/office/drawing/2014/main" val="2603176376"/>
                    </a:ext>
                  </a:extLst>
                </a:gridCol>
                <a:gridCol w="45695">
                  <a:extLst>
                    <a:ext uri="{9D8B030D-6E8A-4147-A177-3AD203B41FA5}">
                      <a16:colId xmlns:a16="http://schemas.microsoft.com/office/drawing/2014/main" val="1259266623"/>
                    </a:ext>
                  </a:extLst>
                </a:gridCol>
                <a:gridCol w="45695">
                  <a:extLst>
                    <a:ext uri="{9D8B030D-6E8A-4147-A177-3AD203B41FA5}">
                      <a16:colId xmlns:a16="http://schemas.microsoft.com/office/drawing/2014/main" val="3175378306"/>
                    </a:ext>
                  </a:extLst>
                </a:gridCol>
                <a:gridCol w="45695">
                  <a:extLst>
                    <a:ext uri="{9D8B030D-6E8A-4147-A177-3AD203B41FA5}">
                      <a16:colId xmlns:a16="http://schemas.microsoft.com/office/drawing/2014/main" val="2234308310"/>
                    </a:ext>
                  </a:extLst>
                </a:gridCol>
                <a:gridCol w="114859">
                  <a:extLst>
                    <a:ext uri="{9D8B030D-6E8A-4147-A177-3AD203B41FA5}">
                      <a16:colId xmlns:a16="http://schemas.microsoft.com/office/drawing/2014/main" val="860252063"/>
                    </a:ext>
                  </a:extLst>
                </a:gridCol>
                <a:gridCol w="45695">
                  <a:extLst>
                    <a:ext uri="{9D8B030D-6E8A-4147-A177-3AD203B41FA5}">
                      <a16:colId xmlns:a16="http://schemas.microsoft.com/office/drawing/2014/main" val="2094048266"/>
                    </a:ext>
                  </a:extLst>
                </a:gridCol>
                <a:gridCol w="45695">
                  <a:extLst>
                    <a:ext uri="{9D8B030D-6E8A-4147-A177-3AD203B41FA5}">
                      <a16:colId xmlns:a16="http://schemas.microsoft.com/office/drawing/2014/main" val="1042363114"/>
                    </a:ext>
                  </a:extLst>
                </a:gridCol>
                <a:gridCol w="45695">
                  <a:extLst>
                    <a:ext uri="{9D8B030D-6E8A-4147-A177-3AD203B41FA5}">
                      <a16:colId xmlns:a16="http://schemas.microsoft.com/office/drawing/2014/main" val="4283052220"/>
                    </a:ext>
                  </a:extLst>
                </a:gridCol>
                <a:gridCol w="114859">
                  <a:extLst>
                    <a:ext uri="{9D8B030D-6E8A-4147-A177-3AD203B41FA5}">
                      <a16:colId xmlns:a16="http://schemas.microsoft.com/office/drawing/2014/main" val="2133788201"/>
                    </a:ext>
                  </a:extLst>
                </a:gridCol>
                <a:gridCol w="45695">
                  <a:extLst>
                    <a:ext uri="{9D8B030D-6E8A-4147-A177-3AD203B41FA5}">
                      <a16:colId xmlns:a16="http://schemas.microsoft.com/office/drawing/2014/main" val="3713362177"/>
                    </a:ext>
                  </a:extLst>
                </a:gridCol>
                <a:gridCol w="45695">
                  <a:extLst>
                    <a:ext uri="{9D8B030D-6E8A-4147-A177-3AD203B41FA5}">
                      <a16:colId xmlns:a16="http://schemas.microsoft.com/office/drawing/2014/main" val="1519854562"/>
                    </a:ext>
                  </a:extLst>
                </a:gridCol>
                <a:gridCol w="45695">
                  <a:extLst>
                    <a:ext uri="{9D8B030D-6E8A-4147-A177-3AD203B41FA5}">
                      <a16:colId xmlns:a16="http://schemas.microsoft.com/office/drawing/2014/main" val="3206924079"/>
                    </a:ext>
                  </a:extLst>
                </a:gridCol>
                <a:gridCol w="114859">
                  <a:extLst>
                    <a:ext uri="{9D8B030D-6E8A-4147-A177-3AD203B41FA5}">
                      <a16:colId xmlns:a16="http://schemas.microsoft.com/office/drawing/2014/main" val="1368134399"/>
                    </a:ext>
                  </a:extLst>
                </a:gridCol>
                <a:gridCol w="45695">
                  <a:extLst>
                    <a:ext uri="{9D8B030D-6E8A-4147-A177-3AD203B41FA5}">
                      <a16:colId xmlns:a16="http://schemas.microsoft.com/office/drawing/2014/main" val="1776853061"/>
                    </a:ext>
                  </a:extLst>
                </a:gridCol>
                <a:gridCol w="45695">
                  <a:extLst>
                    <a:ext uri="{9D8B030D-6E8A-4147-A177-3AD203B41FA5}">
                      <a16:colId xmlns:a16="http://schemas.microsoft.com/office/drawing/2014/main" val="3031276790"/>
                    </a:ext>
                  </a:extLst>
                </a:gridCol>
                <a:gridCol w="45695">
                  <a:extLst>
                    <a:ext uri="{9D8B030D-6E8A-4147-A177-3AD203B41FA5}">
                      <a16:colId xmlns:a16="http://schemas.microsoft.com/office/drawing/2014/main" val="3642968334"/>
                    </a:ext>
                  </a:extLst>
                </a:gridCol>
                <a:gridCol w="45695">
                  <a:extLst>
                    <a:ext uri="{9D8B030D-6E8A-4147-A177-3AD203B41FA5}">
                      <a16:colId xmlns:a16="http://schemas.microsoft.com/office/drawing/2014/main" val="2003427490"/>
                    </a:ext>
                  </a:extLst>
                </a:gridCol>
                <a:gridCol w="45695">
                  <a:extLst>
                    <a:ext uri="{9D8B030D-6E8A-4147-A177-3AD203B41FA5}">
                      <a16:colId xmlns:a16="http://schemas.microsoft.com/office/drawing/2014/main" val="2243665716"/>
                    </a:ext>
                  </a:extLst>
                </a:gridCol>
                <a:gridCol w="45695">
                  <a:extLst>
                    <a:ext uri="{9D8B030D-6E8A-4147-A177-3AD203B41FA5}">
                      <a16:colId xmlns:a16="http://schemas.microsoft.com/office/drawing/2014/main" val="2284421787"/>
                    </a:ext>
                  </a:extLst>
                </a:gridCol>
                <a:gridCol w="45695">
                  <a:extLst>
                    <a:ext uri="{9D8B030D-6E8A-4147-A177-3AD203B41FA5}">
                      <a16:colId xmlns:a16="http://schemas.microsoft.com/office/drawing/2014/main" val="3800578300"/>
                    </a:ext>
                  </a:extLst>
                </a:gridCol>
                <a:gridCol w="45695">
                  <a:extLst>
                    <a:ext uri="{9D8B030D-6E8A-4147-A177-3AD203B41FA5}">
                      <a16:colId xmlns:a16="http://schemas.microsoft.com/office/drawing/2014/main" val="1440198584"/>
                    </a:ext>
                  </a:extLst>
                </a:gridCol>
                <a:gridCol w="114859">
                  <a:extLst>
                    <a:ext uri="{9D8B030D-6E8A-4147-A177-3AD203B41FA5}">
                      <a16:colId xmlns:a16="http://schemas.microsoft.com/office/drawing/2014/main" val="3535196447"/>
                    </a:ext>
                  </a:extLst>
                </a:gridCol>
                <a:gridCol w="45695">
                  <a:extLst>
                    <a:ext uri="{9D8B030D-6E8A-4147-A177-3AD203B41FA5}">
                      <a16:colId xmlns:a16="http://schemas.microsoft.com/office/drawing/2014/main" val="1966063166"/>
                    </a:ext>
                  </a:extLst>
                </a:gridCol>
                <a:gridCol w="114859">
                  <a:extLst>
                    <a:ext uri="{9D8B030D-6E8A-4147-A177-3AD203B41FA5}">
                      <a16:colId xmlns:a16="http://schemas.microsoft.com/office/drawing/2014/main" val="2347562107"/>
                    </a:ext>
                  </a:extLst>
                </a:gridCol>
                <a:gridCol w="114859">
                  <a:extLst>
                    <a:ext uri="{9D8B030D-6E8A-4147-A177-3AD203B41FA5}">
                      <a16:colId xmlns:a16="http://schemas.microsoft.com/office/drawing/2014/main" val="3805810619"/>
                    </a:ext>
                  </a:extLst>
                </a:gridCol>
                <a:gridCol w="45695">
                  <a:extLst>
                    <a:ext uri="{9D8B030D-6E8A-4147-A177-3AD203B41FA5}">
                      <a16:colId xmlns:a16="http://schemas.microsoft.com/office/drawing/2014/main" val="743639348"/>
                    </a:ext>
                  </a:extLst>
                </a:gridCol>
                <a:gridCol w="114859">
                  <a:extLst>
                    <a:ext uri="{9D8B030D-6E8A-4147-A177-3AD203B41FA5}">
                      <a16:colId xmlns:a16="http://schemas.microsoft.com/office/drawing/2014/main" val="3748089771"/>
                    </a:ext>
                  </a:extLst>
                </a:gridCol>
                <a:gridCol w="45695">
                  <a:extLst>
                    <a:ext uri="{9D8B030D-6E8A-4147-A177-3AD203B41FA5}">
                      <a16:colId xmlns:a16="http://schemas.microsoft.com/office/drawing/2014/main" val="2551032125"/>
                    </a:ext>
                  </a:extLst>
                </a:gridCol>
                <a:gridCol w="45695">
                  <a:extLst>
                    <a:ext uri="{9D8B030D-6E8A-4147-A177-3AD203B41FA5}">
                      <a16:colId xmlns:a16="http://schemas.microsoft.com/office/drawing/2014/main" val="2355290677"/>
                    </a:ext>
                  </a:extLst>
                </a:gridCol>
                <a:gridCol w="114859">
                  <a:extLst>
                    <a:ext uri="{9D8B030D-6E8A-4147-A177-3AD203B41FA5}">
                      <a16:colId xmlns:a16="http://schemas.microsoft.com/office/drawing/2014/main" val="2277127152"/>
                    </a:ext>
                  </a:extLst>
                </a:gridCol>
                <a:gridCol w="45695">
                  <a:extLst>
                    <a:ext uri="{9D8B030D-6E8A-4147-A177-3AD203B41FA5}">
                      <a16:colId xmlns:a16="http://schemas.microsoft.com/office/drawing/2014/main" val="806622092"/>
                    </a:ext>
                  </a:extLst>
                </a:gridCol>
                <a:gridCol w="45695">
                  <a:extLst>
                    <a:ext uri="{9D8B030D-6E8A-4147-A177-3AD203B41FA5}">
                      <a16:colId xmlns:a16="http://schemas.microsoft.com/office/drawing/2014/main" val="4170523682"/>
                    </a:ext>
                  </a:extLst>
                </a:gridCol>
                <a:gridCol w="45695">
                  <a:extLst>
                    <a:ext uri="{9D8B030D-6E8A-4147-A177-3AD203B41FA5}">
                      <a16:colId xmlns:a16="http://schemas.microsoft.com/office/drawing/2014/main" val="2856477117"/>
                    </a:ext>
                  </a:extLst>
                </a:gridCol>
                <a:gridCol w="45695">
                  <a:extLst>
                    <a:ext uri="{9D8B030D-6E8A-4147-A177-3AD203B41FA5}">
                      <a16:colId xmlns:a16="http://schemas.microsoft.com/office/drawing/2014/main" val="3622216545"/>
                    </a:ext>
                  </a:extLst>
                </a:gridCol>
                <a:gridCol w="45695">
                  <a:extLst>
                    <a:ext uri="{9D8B030D-6E8A-4147-A177-3AD203B41FA5}">
                      <a16:colId xmlns:a16="http://schemas.microsoft.com/office/drawing/2014/main" val="3257066504"/>
                    </a:ext>
                  </a:extLst>
                </a:gridCol>
                <a:gridCol w="45695">
                  <a:extLst>
                    <a:ext uri="{9D8B030D-6E8A-4147-A177-3AD203B41FA5}">
                      <a16:colId xmlns:a16="http://schemas.microsoft.com/office/drawing/2014/main" val="2818531532"/>
                    </a:ext>
                  </a:extLst>
                </a:gridCol>
                <a:gridCol w="114859">
                  <a:extLst>
                    <a:ext uri="{9D8B030D-6E8A-4147-A177-3AD203B41FA5}">
                      <a16:colId xmlns:a16="http://schemas.microsoft.com/office/drawing/2014/main" val="1135106876"/>
                    </a:ext>
                  </a:extLst>
                </a:gridCol>
                <a:gridCol w="45695">
                  <a:extLst>
                    <a:ext uri="{9D8B030D-6E8A-4147-A177-3AD203B41FA5}">
                      <a16:colId xmlns:a16="http://schemas.microsoft.com/office/drawing/2014/main" val="3018509278"/>
                    </a:ext>
                  </a:extLst>
                </a:gridCol>
                <a:gridCol w="114859">
                  <a:extLst>
                    <a:ext uri="{9D8B030D-6E8A-4147-A177-3AD203B41FA5}">
                      <a16:colId xmlns:a16="http://schemas.microsoft.com/office/drawing/2014/main" val="1633847786"/>
                    </a:ext>
                  </a:extLst>
                </a:gridCol>
              </a:tblGrid>
              <a:tr h="384139">
                <a:tc gridSpan="42">
                  <a:txBody>
                    <a:bodyPr/>
                    <a:lstStyle/>
                    <a:p>
                      <a:pPr algn="ctr" fontAlgn="ctr"/>
                      <a:endParaRPr lang="ja-JP" altLang="en-US" sz="1000" b="0" i="0" u="none" strike="noStrike" dirty="0">
                        <a:solidFill>
                          <a:srgbClr val="000000"/>
                        </a:solidFill>
                        <a:effectLst/>
                        <a:latin typeface="Yu Gothic UI Semilight" panose="020B0400000000000000" pitchFamily="50" charset="-128"/>
                        <a:ea typeface="Yu Gothic UI Semilight" panose="020B0400000000000000" pitchFamily="50" charset="-128"/>
                      </a:endParaRPr>
                    </a:p>
                  </a:txBody>
                  <a:tcPr marL="64643" marR="64643" marT="32322" marB="32322"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076757"/>
                  </a:ext>
                </a:extLst>
              </a:tr>
              <a:tr h="128217">
                <a:tc>
                  <a:txBody>
                    <a:bodyPr/>
                    <a:lstStyle/>
                    <a:p>
                      <a:pPr algn="l" fontAlgn="ctr"/>
                      <a:endParaRPr lang="ja-JP" altLang="en-US" sz="300" b="0" i="0" u="none" strike="noStrike" dirty="0">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dirty="0">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extLst>
                  <a:ext uri="{0D108BD9-81ED-4DB2-BD59-A6C34878D82A}">
                    <a16:rowId xmlns:a16="http://schemas.microsoft.com/office/drawing/2014/main" val="3651795695"/>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17930992"/>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rowSpan="7" gridSpan="6">
                  <a:txBody>
                    <a:bodyPr/>
                    <a:lstStyle/>
                    <a:p>
                      <a:pPr algn="ctr" fontAlgn="ctr"/>
                      <a:r>
                        <a:rPr lang="ja-JP" altLang="en-US" sz="800" b="0" i="0" u="none" strike="noStrike">
                          <a:solidFill>
                            <a:srgbClr val="000000"/>
                          </a:solidFill>
                          <a:effectLst/>
                          <a:latin typeface="Yu Gothic UI Semilight" panose="020B0400000000000000" pitchFamily="50" charset="-128"/>
                          <a:ea typeface="Yu Gothic UI Semilight" panose="020B0400000000000000" pitchFamily="50" charset="-128"/>
                        </a:rPr>
                        <a:t>玄関</a:t>
                      </a:r>
                    </a:p>
                  </a:txBody>
                  <a:tcPr marL="64643" marR="64643" marT="32322" marB="32322" anchor="ctr">
                    <a:lnL>
                      <a:noFill/>
                    </a:lnL>
                    <a:lnR>
                      <a:noFill/>
                    </a:lnR>
                    <a:lnT>
                      <a:noFill/>
                    </a:lnT>
                    <a:lnB>
                      <a:noFill/>
                    </a:lnB>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rowSpan="7" gridSpan="12">
                  <a:txBody>
                    <a:bodyPr/>
                    <a:lstStyle/>
                    <a:p>
                      <a:pPr algn="ctr" fontAlgn="ctr"/>
                      <a:r>
                        <a:rPr lang="ja-JP" altLang="en-US" sz="800" b="0" i="0" u="none" strike="noStrike" dirty="0">
                          <a:solidFill>
                            <a:srgbClr val="000000"/>
                          </a:solidFill>
                          <a:effectLst/>
                          <a:latin typeface="Yu Gothic UI Semilight" panose="020B0400000000000000" pitchFamily="50" charset="-128"/>
                          <a:ea typeface="Yu Gothic UI Semilight" panose="020B0400000000000000" pitchFamily="50" charset="-128"/>
                        </a:rPr>
                        <a:t>トイレ</a:t>
                      </a:r>
                    </a:p>
                  </a:txBody>
                  <a:tcPr marL="64643" marR="64643" marT="32322" marB="32322" anchor="ctr">
                    <a:lnL>
                      <a:noFill/>
                    </a:lnL>
                    <a:lnR>
                      <a:noFill/>
                    </a:lnR>
                    <a:lnT>
                      <a:noFill/>
                    </a:lnT>
                    <a:lnB>
                      <a:noFill/>
                    </a:lnB>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rowSpan="20" gridSpan="11">
                  <a:txBody>
                    <a:bodyPr/>
                    <a:lstStyle/>
                    <a:p>
                      <a:pPr algn="ctr" fontAlgn="ctr"/>
                      <a:r>
                        <a:rPr lang="ja-JP" altLang="en-US" sz="800" b="0" i="0" u="none" strike="noStrike" dirty="0">
                          <a:solidFill>
                            <a:srgbClr val="000000"/>
                          </a:solidFill>
                          <a:effectLst/>
                          <a:latin typeface="Yu Gothic UI Semilight" panose="020B0400000000000000" pitchFamily="50" charset="-128"/>
                          <a:ea typeface="Yu Gothic UI Semilight" panose="020B0400000000000000" pitchFamily="50" charset="-128"/>
                        </a:rPr>
                        <a:t>浴室</a:t>
                      </a:r>
                    </a:p>
                  </a:txBody>
                  <a:tcPr marL="64643" marR="64643" marT="32322" marB="32322" anchor="ctr">
                    <a:lnL>
                      <a:noFill/>
                    </a:lnL>
                    <a:lnR>
                      <a:noFill/>
                    </a:lnR>
                    <a:lnT>
                      <a:noFill/>
                    </a:lnT>
                    <a:lnB>
                      <a:noFill/>
                    </a:lnB>
                  </a:tcPr>
                </a:tc>
                <a:tc rowSpan="20" hMerge="1">
                  <a:txBody>
                    <a:bodyPr/>
                    <a:lstStyle/>
                    <a:p>
                      <a:endParaRPr kumimoji="1" lang="ja-JP" altLang="en-US"/>
                    </a:p>
                  </a:txBody>
                  <a:tcPr/>
                </a:tc>
                <a:tc rowSpan="20" hMerge="1">
                  <a:txBody>
                    <a:bodyPr/>
                    <a:lstStyle/>
                    <a:p>
                      <a:endParaRPr kumimoji="1" lang="ja-JP" altLang="en-US"/>
                    </a:p>
                  </a:txBody>
                  <a:tcPr/>
                </a:tc>
                <a:tc rowSpan="20" hMerge="1">
                  <a:txBody>
                    <a:bodyPr/>
                    <a:lstStyle/>
                    <a:p>
                      <a:endParaRPr kumimoji="1" lang="ja-JP" altLang="en-US"/>
                    </a:p>
                  </a:txBody>
                  <a:tcPr/>
                </a:tc>
                <a:tc rowSpan="20" hMerge="1">
                  <a:txBody>
                    <a:bodyPr/>
                    <a:lstStyle/>
                    <a:p>
                      <a:endParaRPr kumimoji="1" lang="ja-JP" altLang="en-US"/>
                    </a:p>
                  </a:txBody>
                  <a:tcPr/>
                </a:tc>
                <a:tc rowSpan="20" hMerge="1">
                  <a:txBody>
                    <a:bodyPr/>
                    <a:lstStyle/>
                    <a:p>
                      <a:endParaRPr kumimoji="1" lang="ja-JP" altLang="en-US"/>
                    </a:p>
                  </a:txBody>
                  <a:tcPr/>
                </a:tc>
                <a:tc rowSpan="20" hMerge="1">
                  <a:txBody>
                    <a:bodyPr/>
                    <a:lstStyle/>
                    <a:p>
                      <a:endParaRPr kumimoji="1" lang="ja-JP" altLang="en-US"/>
                    </a:p>
                  </a:txBody>
                  <a:tcPr/>
                </a:tc>
                <a:tc rowSpan="20" hMerge="1">
                  <a:txBody>
                    <a:bodyPr/>
                    <a:lstStyle/>
                    <a:p>
                      <a:endParaRPr kumimoji="1" lang="ja-JP" altLang="en-US"/>
                    </a:p>
                  </a:txBody>
                  <a:tcPr/>
                </a:tc>
                <a:tc rowSpan="20" hMerge="1">
                  <a:txBody>
                    <a:bodyPr/>
                    <a:lstStyle/>
                    <a:p>
                      <a:endParaRPr kumimoji="1" lang="ja-JP" altLang="en-US"/>
                    </a:p>
                  </a:txBody>
                  <a:tcPr/>
                </a:tc>
                <a:tc rowSpan="20" hMerge="1">
                  <a:txBody>
                    <a:bodyPr/>
                    <a:lstStyle/>
                    <a:p>
                      <a:endParaRPr kumimoji="1" lang="ja-JP" altLang="en-US"/>
                    </a:p>
                  </a:txBody>
                  <a:tcPr/>
                </a:tc>
                <a:tc rowSpan="20" h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2732989"/>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7096513"/>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6810427"/>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5093716"/>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3033787"/>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69022694"/>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2493894"/>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10601106"/>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20829786"/>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rowSpan="16" gridSpan="6">
                  <a:txBody>
                    <a:bodyPr/>
                    <a:lstStyle/>
                    <a:p>
                      <a:pPr algn="ctr" fontAlgn="ctr"/>
                      <a:r>
                        <a:rPr lang="ja-JP" altLang="en-US" sz="800" b="0" i="0" u="none" strike="noStrike">
                          <a:solidFill>
                            <a:srgbClr val="000000"/>
                          </a:solidFill>
                          <a:effectLst/>
                          <a:latin typeface="Yu Gothic UI Semilight" panose="020B0400000000000000" pitchFamily="50" charset="-128"/>
                          <a:ea typeface="Yu Gothic UI Semilight" panose="020B0400000000000000" pitchFamily="50" charset="-128"/>
                        </a:rPr>
                        <a:t>廊下</a:t>
                      </a:r>
                    </a:p>
                  </a:txBody>
                  <a:tcPr marL="64643" marR="64643" marT="32322" marB="32322" anchor="ctr">
                    <a:lnL>
                      <a:noFill/>
                    </a:lnL>
                    <a:lnR>
                      <a:noFill/>
                    </a:lnR>
                    <a:lnT>
                      <a:noFill/>
                    </a:lnT>
                    <a:lnB>
                      <a:noFill/>
                    </a:lnB>
                  </a:tcPr>
                </a:tc>
                <a:tc rowSpan="16" hMerge="1">
                  <a:txBody>
                    <a:bodyPr/>
                    <a:lstStyle/>
                    <a:p>
                      <a:endParaRPr kumimoji="1" lang="ja-JP" altLang="en-US"/>
                    </a:p>
                  </a:txBody>
                  <a:tcPr/>
                </a:tc>
                <a:tc rowSpan="16" hMerge="1">
                  <a:txBody>
                    <a:bodyPr/>
                    <a:lstStyle/>
                    <a:p>
                      <a:endParaRPr kumimoji="1" lang="ja-JP" altLang="en-US"/>
                    </a:p>
                  </a:txBody>
                  <a:tcPr/>
                </a:tc>
                <a:tc rowSpan="16" hMerge="1">
                  <a:txBody>
                    <a:bodyPr/>
                    <a:lstStyle/>
                    <a:p>
                      <a:endParaRPr kumimoji="1" lang="ja-JP" altLang="en-US"/>
                    </a:p>
                  </a:txBody>
                  <a:tcPr/>
                </a:tc>
                <a:tc rowSpan="16" hMerge="1">
                  <a:txBody>
                    <a:bodyPr/>
                    <a:lstStyle/>
                    <a:p>
                      <a:endParaRPr kumimoji="1" lang="ja-JP" altLang="en-US"/>
                    </a:p>
                  </a:txBody>
                  <a:tcPr/>
                </a:tc>
                <a:tc rowSpan="16" h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dirty="0">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438151"/>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rowSpan="14" gridSpan="14">
                  <a:txBody>
                    <a:bodyPr/>
                    <a:lstStyle/>
                    <a:p>
                      <a:pPr algn="ctr" fontAlgn="ctr"/>
                      <a:r>
                        <a:rPr lang="ja-JP" altLang="en-US" sz="800" b="0" i="0" u="none" strike="noStrike" dirty="0">
                          <a:solidFill>
                            <a:srgbClr val="000000"/>
                          </a:solidFill>
                          <a:effectLst/>
                          <a:latin typeface="Yu Gothic UI Semilight" panose="020B0400000000000000" pitchFamily="50" charset="-128"/>
                          <a:ea typeface="Yu Gothic UI Semilight" panose="020B0400000000000000" pitchFamily="50" charset="-128"/>
                        </a:rPr>
                        <a:t>脱衣 洗面</a:t>
                      </a:r>
                    </a:p>
                  </a:txBody>
                  <a:tcPr marL="64643" marR="64643" marT="32322" marB="32322" anchor="ctr">
                    <a:lnL>
                      <a:noFill/>
                    </a:lnL>
                    <a:lnR>
                      <a:noFill/>
                    </a:lnR>
                    <a:lnT>
                      <a:noFill/>
                    </a:lnT>
                    <a:lnB>
                      <a:noFill/>
                    </a:lnB>
                  </a:tcPr>
                </a:tc>
                <a:tc rowSpan="14" hMerge="1">
                  <a:txBody>
                    <a:bodyPr/>
                    <a:lstStyle/>
                    <a:p>
                      <a:endParaRPr kumimoji="1" lang="ja-JP" altLang="en-US"/>
                    </a:p>
                  </a:txBody>
                  <a:tcPr/>
                </a:tc>
                <a:tc rowSpan="14" hMerge="1">
                  <a:txBody>
                    <a:bodyPr/>
                    <a:lstStyle/>
                    <a:p>
                      <a:endParaRPr kumimoji="1" lang="ja-JP" altLang="en-US"/>
                    </a:p>
                  </a:txBody>
                  <a:tcPr/>
                </a:tc>
                <a:tc rowSpan="14" hMerge="1">
                  <a:txBody>
                    <a:bodyPr/>
                    <a:lstStyle/>
                    <a:p>
                      <a:endParaRPr kumimoji="1" lang="ja-JP" altLang="en-US"/>
                    </a:p>
                  </a:txBody>
                  <a:tcPr/>
                </a:tc>
                <a:tc rowSpan="14" hMerge="1">
                  <a:txBody>
                    <a:bodyPr/>
                    <a:lstStyle/>
                    <a:p>
                      <a:endParaRPr kumimoji="1" lang="ja-JP" altLang="en-US"/>
                    </a:p>
                  </a:txBody>
                  <a:tcPr/>
                </a:tc>
                <a:tc rowSpan="14" hMerge="1">
                  <a:txBody>
                    <a:bodyPr/>
                    <a:lstStyle/>
                    <a:p>
                      <a:endParaRPr kumimoji="1" lang="ja-JP" altLang="en-US"/>
                    </a:p>
                  </a:txBody>
                  <a:tcPr/>
                </a:tc>
                <a:tc rowSpan="14" hMerge="1">
                  <a:txBody>
                    <a:bodyPr/>
                    <a:lstStyle/>
                    <a:p>
                      <a:endParaRPr kumimoji="1" lang="ja-JP" altLang="en-US"/>
                    </a:p>
                  </a:txBody>
                  <a:tcPr/>
                </a:tc>
                <a:tc rowSpan="14" hMerge="1">
                  <a:txBody>
                    <a:bodyPr/>
                    <a:lstStyle/>
                    <a:p>
                      <a:endParaRPr kumimoji="1" lang="ja-JP" altLang="en-US"/>
                    </a:p>
                  </a:txBody>
                  <a:tcPr/>
                </a:tc>
                <a:tc rowSpan="14" hMerge="1">
                  <a:txBody>
                    <a:bodyPr/>
                    <a:lstStyle/>
                    <a:p>
                      <a:endParaRPr kumimoji="1" lang="ja-JP" altLang="en-US"/>
                    </a:p>
                  </a:txBody>
                  <a:tcPr/>
                </a:tc>
                <a:tc rowSpan="14" hMerge="1">
                  <a:txBody>
                    <a:bodyPr/>
                    <a:lstStyle/>
                    <a:p>
                      <a:endParaRPr kumimoji="1" lang="ja-JP" altLang="en-US"/>
                    </a:p>
                  </a:txBody>
                  <a:tcPr/>
                </a:tc>
                <a:tc rowSpan="14" hMerge="1">
                  <a:txBody>
                    <a:bodyPr/>
                    <a:lstStyle/>
                    <a:p>
                      <a:endParaRPr kumimoji="1" lang="ja-JP" altLang="en-US"/>
                    </a:p>
                  </a:txBody>
                  <a:tcPr/>
                </a:tc>
                <a:tc rowSpan="14" hMerge="1">
                  <a:txBody>
                    <a:bodyPr/>
                    <a:lstStyle/>
                    <a:p>
                      <a:endParaRPr kumimoji="1" lang="ja-JP" altLang="en-US"/>
                    </a:p>
                  </a:txBody>
                  <a:tcPr/>
                </a:tc>
                <a:tc rowSpan="14" hMerge="1">
                  <a:txBody>
                    <a:bodyPr/>
                    <a:lstStyle/>
                    <a:p>
                      <a:endParaRPr kumimoji="1" lang="ja-JP" altLang="en-US"/>
                    </a:p>
                  </a:txBody>
                  <a:tcPr/>
                </a:tc>
                <a:tc rowSpan="14" h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66822628"/>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2344348"/>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7866564"/>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28393893"/>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30171117"/>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44138460"/>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60764430"/>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97494082"/>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6765530"/>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97374392"/>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635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99652281"/>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12819623"/>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4191276"/>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rowSpan="19" gridSpan="13">
                  <a:txBody>
                    <a:bodyPr/>
                    <a:lstStyle/>
                    <a:p>
                      <a:pPr algn="ctr" fontAlgn="ctr"/>
                      <a:r>
                        <a:rPr lang="ja-JP" altLang="en-US" sz="800" b="0" i="0" u="none" strike="noStrike" dirty="0">
                          <a:solidFill>
                            <a:srgbClr val="000000"/>
                          </a:solidFill>
                          <a:effectLst/>
                          <a:latin typeface="Yu Gothic UI Semilight" panose="020B0400000000000000" pitchFamily="50" charset="-128"/>
                          <a:ea typeface="Yu Gothic UI Semilight" panose="020B0400000000000000" pitchFamily="50" charset="-128"/>
                        </a:rPr>
                        <a:t>キッチン</a:t>
                      </a:r>
                    </a:p>
                  </a:txBody>
                  <a:tcPr marL="64643" marR="64643" marT="32322" marB="32322" anchor="ctr">
                    <a:lnL>
                      <a:noFill/>
                    </a:lnL>
                    <a:lnR>
                      <a:noFill/>
                    </a:lnR>
                    <a:lnT>
                      <a:noFill/>
                    </a:lnT>
                    <a:lnB>
                      <a:noFill/>
                    </a:lnB>
                  </a:tcPr>
                </a:tc>
                <a:tc rowSpan="19" hMerge="1">
                  <a:txBody>
                    <a:bodyPr/>
                    <a:lstStyle/>
                    <a:p>
                      <a:endParaRPr kumimoji="1" lang="ja-JP" altLang="en-US"/>
                    </a:p>
                  </a:txBody>
                  <a:tcPr/>
                </a:tc>
                <a:tc rowSpan="19" hMerge="1">
                  <a:txBody>
                    <a:bodyPr/>
                    <a:lstStyle/>
                    <a:p>
                      <a:endParaRPr kumimoji="1" lang="ja-JP" altLang="en-US"/>
                    </a:p>
                  </a:txBody>
                  <a:tcPr/>
                </a:tc>
                <a:tc rowSpan="19" hMerge="1">
                  <a:txBody>
                    <a:bodyPr/>
                    <a:lstStyle/>
                    <a:p>
                      <a:endParaRPr kumimoji="1" lang="ja-JP" altLang="en-US"/>
                    </a:p>
                  </a:txBody>
                  <a:tcPr/>
                </a:tc>
                <a:tc rowSpan="19" hMerge="1">
                  <a:txBody>
                    <a:bodyPr/>
                    <a:lstStyle/>
                    <a:p>
                      <a:endParaRPr kumimoji="1" lang="ja-JP" altLang="en-US"/>
                    </a:p>
                  </a:txBody>
                  <a:tcPr/>
                </a:tc>
                <a:tc rowSpan="19" hMerge="1">
                  <a:txBody>
                    <a:bodyPr/>
                    <a:lstStyle/>
                    <a:p>
                      <a:endParaRPr kumimoji="1" lang="ja-JP" altLang="en-US"/>
                    </a:p>
                  </a:txBody>
                  <a:tcPr/>
                </a:tc>
                <a:tc rowSpan="19" hMerge="1">
                  <a:txBody>
                    <a:bodyPr/>
                    <a:lstStyle/>
                    <a:p>
                      <a:endParaRPr kumimoji="1" lang="ja-JP" altLang="en-US"/>
                    </a:p>
                  </a:txBody>
                  <a:tcPr/>
                </a:tc>
                <a:tc rowSpan="19" hMerge="1">
                  <a:txBody>
                    <a:bodyPr/>
                    <a:lstStyle/>
                    <a:p>
                      <a:endParaRPr kumimoji="1" lang="ja-JP" altLang="en-US"/>
                    </a:p>
                  </a:txBody>
                  <a:tcPr/>
                </a:tc>
                <a:tc rowSpan="19" hMerge="1">
                  <a:txBody>
                    <a:bodyPr/>
                    <a:lstStyle/>
                    <a:p>
                      <a:endParaRPr kumimoji="1" lang="ja-JP" altLang="en-US"/>
                    </a:p>
                  </a:txBody>
                  <a:tcPr/>
                </a:tc>
                <a:tc rowSpan="19" hMerge="1">
                  <a:txBody>
                    <a:bodyPr/>
                    <a:lstStyle/>
                    <a:p>
                      <a:endParaRPr kumimoji="1" lang="ja-JP" altLang="en-US"/>
                    </a:p>
                  </a:txBody>
                  <a:tcPr/>
                </a:tc>
                <a:tc rowSpan="19" hMerge="1">
                  <a:txBody>
                    <a:bodyPr/>
                    <a:lstStyle/>
                    <a:p>
                      <a:endParaRPr kumimoji="1" lang="ja-JP" altLang="en-US"/>
                    </a:p>
                  </a:txBody>
                  <a:tcPr/>
                </a:tc>
                <a:tc rowSpan="19" hMerge="1">
                  <a:txBody>
                    <a:bodyPr/>
                    <a:lstStyle/>
                    <a:p>
                      <a:endParaRPr kumimoji="1" lang="ja-JP" altLang="en-US"/>
                    </a:p>
                  </a:txBody>
                  <a:tcPr/>
                </a:tc>
                <a:tc rowSpan="19" h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67764930"/>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0249884"/>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6224230"/>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7807265"/>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3461114"/>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37869179"/>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33838153"/>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rowSpan="29" gridSpan="22">
                  <a:txBody>
                    <a:bodyPr/>
                    <a:lstStyle/>
                    <a:p>
                      <a:pPr algn="ctr" fontAlgn="ctr"/>
                      <a:r>
                        <a:rPr lang="ja-JP" altLang="en-US" sz="1000" b="0" i="0" u="none" strike="noStrike">
                          <a:solidFill>
                            <a:srgbClr val="000000"/>
                          </a:solidFill>
                          <a:effectLst/>
                          <a:latin typeface="Yu Gothic UI Semilight" panose="020B0400000000000000" pitchFamily="50" charset="-128"/>
                          <a:ea typeface="Yu Gothic UI Semilight" panose="020B0400000000000000" pitchFamily="50" charset="-128"/>
                        </a:rPr>
                        <a:t>居　間</a:t>
                      </a:r>
                    </a:p>
                  </a:txBody>
                  <a:tcPr marL="64643" marR="64643" marT="32322" marB="32322" anchor="ctr">
                    <a:lnL>
                      <a:noFill/>
                    </a:lnL>
                    <a:lnR>
                      <a:noFill/>
                    </a:lnR>
                    <a:lnT>
                      <a:noFill/>
                    </a:lnT>
                    <a:lnB>
                      <a:noFill/>
                    </a:lnB>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rowSpan="29" h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3428678"/>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2767387"/>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1076317"/>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5324822"/>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7412446"/>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69933609"/>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8536794"/>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0811682"/>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7933556"/>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2958045"/>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2305850"/>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1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056013"/>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5423474"/>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7210860"/>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92681410"/>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rowSpan="9" gridSpan="3">
                  <a:txBody>
                    <a:bodyPr/>
                    <a:lstStyle/>
                    <a:p>
                      <a:pPr algn="ctr" fontAlgn="ctr"/>
                      <a:r>
                        <a:rPr lang="ja-JP" altLang="en-US" sz="500" b="0" i="0" u="none" strike="noStrike">
                          <a:solidFill>
                            <a:srgbClr val="000000"/>
                          </a:solidFill>
                          <a:effectLst/>
                          <a:latin typeface="Yu Gothic UI Semilight" panose="020B0400000000000000" pitchFamily="50" charset="-128"/>
                          <a:ea typeface="Yu Gothic UI Semilight" panose="020B0400000000000000" pitchFamily="50" charset="-128"/>
                        </a:rPr>
                        <a:t>物入</a:t>
                      </a:r>
                    </a:p>
                  </a:txBody>
                  <a:tcPr marL="64643" marR="64643" marT="32322" marB="32322" anchor="ctr">
                    <a:lnL>
                      <a:noFill/>
                    </a:lnL>
                    <a:lnR>
                      <a:noFill/>
                    </a:lnR>
                    <a:lnT>
                      <a:noFill/>
                    </a:lnT>
                    <a:lnB>
                      <a:noFill/>
                    </a:lnB>
                  </a:tcPr>
                </a:tc>
                <a:tc rowSpan="9" hMerge="1">
                  <a:txBody>
                    <a:bodyPr/>
                    <a:lstStyle/>
                    <a:p>
                      <a:endParaRPr kumimoji="1" lang="ja-JP" altLang="en-US"/>
                    </a:p>
                  </a:txBody>
                  <a:tcPr/>
                </a:tc>
                <a:tc rowSpan="9" h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rowSpan="9" gridSpan="8">
                  <a:txBody>
                    <a:bodyPr/>
                    <a:lstStyle/>
                    <a:p>
                      <a:pPr algn="ctr" fontAlgn="ctr"/>
                      <a:r>
                        <a:rPr lang="ja-JP" altLang="en-US" sz="800" b="0" i="0" u="none" strike="noStrike">
                          <a:solidFill>
                            <a:srgbClr val="000000"/>
                          </a:solidFill>
                          <a:effectLst/>
                          <a:latin typeface="Yu Gothic UI Semilight" panose="020B0400000000000000" pitchFamily="50" charset="-128"/>
                          <a:ea typeface="Yu Gothic UI Semilight" panose="020B0400000000000000" pitchFamily="50" charset="-128"/>
                        </a:rPr>
                        <a:t>タンス</a:t>
                      </a:r>
                    </a:p>
                  </a:txBody>
                  <a:tcPr marL="64643" marR="64643" marT="32322" marB="32322" anchor="ctr">
                    <a:lnL>
                      <a:noFill/>
                    </a:lnL>
                    <a:lnR>
                      <a:noFill/>
                    </a:lnR>
                    <a:lnT>
                      <a:noFill/>
                    </a:lnT>
                    <a:lnB>
                      <a:noFill/>
                    </a:lnB>
                  </a:tcPr>
                </a:tc>
                <a:tc rowSpan="9" hMerge="1">
                  <a:txBody>
                    <a:bodyPr/>
                    <a:lstStyle/>
                    <a:p>
                      <a:endParaRPr kumimoji="1" lang="ja-JP" altLang="en-US"/>
                    </a:p>
                  </a:txBody>
                  <a:tcPr/>
                </a:tc>
                <a:tc rowSpan="9" hMerge="1">
                  <a:txBody>
                    <a:bodyPr/>
                    <a:lstStyle/>
                    <a:p>
                      <a:endParaRPr kumimoji="1" lang="ja-JP" altLang="en-US"/>
                    </a:p>
                  </a:txBody>
                  <a:tcPr/>
                </a:tc>
                <a:tc rowSpan="9" hMerge="1">
                  <a:txBody>
                    <a:bodyPr/>
                    <a:lstStyle/>
                    <a:p>
                      <a:endParaRPr kumimoji="1" lang="ja-JP" altLang="en-US"/>
                    </a:p>
                  </a:txBody>
                  <a:tcPr/>
                </a:tc>
                <a:tc rowSpan="9" hMerge="1">
                  <a:txBody>
                    <a:bodyPr/>
                    <a:lstStyle/>
                    <a:p>
                      <a:endParaRPr kumimoji="1" lang="ja-JP" altLang="en-US"/>
                    </a:p>
                  </a:txBody>
                  <a:tcPr/>
                </a:tc>
                <a:tc rowSpan="9" hMerge="1">
                  <a:txBody>
                    <a:bodyPr/>
                    <a:lstStyle/>
                    <a:p>
                      <a:endParaRPr kumimoji="1" lang="ja-JP" altLang="en-US"/>
                    </a:p>
                  </a:txBody>
                  <a:tcPr/>
                </a:tc>
                <a:tc rowSpan="9" hMerge="1">
                  <a:txBody>
                    <a:bodyPr/>
                    <a:lstStyle/>
                    <a:p>
                      <a:endParaRPr kumimoji="1" lang="ja-JP" altLang="en-US"/>
                    </a:p>
                  </a:txBody>
                  <a:tcPr/>
                </a:tc>
                <a:tc rowSpan="9" h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6250654"/>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29779860"/>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26238726"/>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83410342"/>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5023388"/>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55123746"/>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7222155"/>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9293229"/>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ash"/>
                      <a:round/>
                      <a:headEnd type="none" w="med" len="med"/>
                      <a:tailEnd type="none" w="med" len="med"/>
                    </a:lnL>
                    <a:lnR>
                      <a:noFill/>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58591528"/>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5276904"/>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53978609"/>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41189118"/>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90222187"/>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1403083"/>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0196922"/>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15388801"/>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31969622"/>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4" gridSpan="38">
                  <a:txBody>
                    <a:bodyPr/>
                    <a:lstStyle/>
                    <a:p>
                      <a:pPr algn="ctr" fontAlgn="ctr"/>
                      <a:r>
                        <a:rPr lang="ja-JP" altLang="en-US" sz="800" b="0" i="0" u="none" strike="noStrike">
                          <a:solidFill>
                            <a:srgbClr val="000000"/>
                          </a:solidFill>
                          <a:effectLst/>
                          <a:latin typeface="Yu Gothic UI Semilight" panose="020B0400000000000000" pitchFamily="50" charset="-128"/>
                          <a:ea typeface="Yu Gothic UI Semilight" panose="020B0400000000000000" pitchFamily="50" charset="-128"/>
                        </a:rPr>
                        <a:t>バルコニー</a:t>
                      </a:r>
                    </a:p>
                  </a:txBody>
                  <a:tcPr marL="64643" marR="64643" marT="32322" marB="32322" anchor="ctr">
                    <a:lnL>
                      <a:noFill/>
                    </a:lnL>
                    <a:lnR>
                      <a:noFill/>
                    </a:lnR>
                    <a:lnT w="12700" cap="flat" cmpd="sng" algn="ctr">
                      <a:solidFill>
                        <a:srgbClr val="000000"/>
                      </a:solidFill>
                      <a:prstDash val="solid"/>
                      <a:round/>
                      <a:headEnd type="none" w="med" len="med"/>
                      <a:tailEnd type="none" w="med" len="med"/>
                    </a:lnT>
                    <a:lnB>
                      <a:noFill/>
                    </a:lnB>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568930481"/>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tc gridSpan="3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179946734"/>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tc gridSpan="3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237041276"/>
                  </a:ext>
                </a:extLst>
              </a:tr>
              <a:tr h="79238">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tc gridSpan="3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070257864"/>
                  </a:ext>
                </a:extLst>
              </a:tr>
              <a:tr h="65455">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rPr>
                        <a:t>　</a:t>
                      </a:r>
                    </a:p>
                  </a:txBody>
                  <a:tcPr marL="1961" marR="1961" marT="1961" marB="0" anchor="ctr">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239727474"/>
                  </a:ext>
                </a:extLst>
              </a:tr>
              <a:tr h="65455">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dirty="0">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ja-JP" altLang="en-US" sz="300" b="0" i="0" u="none" strike="noStrike" dirty="0">
                        <a:solidFill>
                          <a:srgbClr val="000000"/>
                        </a:solidFill>
                        <a:effectLst/>
                        <a:latin typeface="Yu Gothic UI Semilight" panose="020B0400000000000000" pitchFamily="50" charset="-128"/>
                        <a:ea typeface="Yu Gothic UI Semilight" panose="020B0400000000000000" pitchFamily="50" charset="-128"/>
                      </a:endParaRPr>
                    </a:p>
                  </a:txBody>
                  <a:tcPr marL="1961" marR="1961" marT="1961" marB="0" anchor="ctr">
                    <a:lnL>
                      <a:noFill/>
                    </a:lnL>
                    <a:lnR>
                      <a:noFill/>
                    </a:lnR>
                    <a:lnT>
                      <a:noFill/>
                    </a:lnT>
                    <a:lnB>
                      <a:noFill/>
                    </a:lnB>
                  </a:tcPr>
                </a:tc>
                <a:extLst>
                  <a:ext uri="{0D108BD9-81ED-4DB2-BD59-A6C34878D82A}">
                    <a16:rowId xmlns:a16="http://schemas.microsoft.com/office/drawing/2014/main" val="1478053851"/>
                  </a:ext>
                </a:extLst>
              </a:tr>
            </a:tbl>
          </a:graphicData>
        </a:graphic>
      </p:graphicFrame>
      <p:sp>
        <p:nvSpPr>
          <p:cNvPr id="70" name="テキスト ボックス 69">
            <a:extLst>
              <a:ext uri="{FF2B5EF4-FFF2-40B4-BE49-F238E27FC236}">
                <a16:creationId xmlns:a16="http://schemas.microsoft.com/office/drawing/2014/main" id="{FD6B7DC0-0705-40E0-8E5E-9D2A132F6BAE}"/>
              </a:ext>
            </a:extLst>
          </p:cNvPr>
          <p:cNvSpPr txBox="1"/>
          <p:nvPr/>
        </p:nvSpPr>
        <p:spPr>
          <a:xfrm>
            <a:off x="4561956" y="8820231"/>
            <a:ext cx="1466056" cy="338554"/>
          </a:xfrm>
          <a:prstGeom prst="rect">
            <a:avLst/>
          </a:prstGeom>
          <a:noFill/>
        </p:spPr>
        <p:txBody>
          <a:bodyPr wrap="square">
            <a:spAutoFit/>
          </a:bodyPr>
          <a:lstStyle/>
          <a:p>
            <a:r>
              <a:rPr kumimoji="1" lang="ja-JP" altLang="en-US" sz="1600" b="1" dirty="0">
                <a:latin typeface="Meiryo UI" panose="020B0604030504040204" pitchFamily="50" charset="-128"/>
                <a:ea typeface="Meiryo UI" panose="020B0604030504040204" pitchFamily="50" charset="-128"/>
              </a:rPr>
              <a:t>間　取　り</a:t>
            </a:r>
            <a:endParaRPr lang="ja-JP" altLang="en-US" sz="1600" b="1" dirty="0"/>
          </a:p>
        </p:txBody>
      </p:sp>
      <p:sp>
        <p:nvSpPr>
          <p:cNvPr id="78" name="四角形: 角を丸くする 77">
            <a:extLst>
              <a:ext uri="{FF2B5EF4-FFF2-40B4-BE49-F238E27FC236}">
                <a16:creationId xmlns:a16="http://schemas.microsoft.com/office/drawing/2014/main" id="{9A60C73C-73BD-43A3-B7B1-C018213C714D}"/>
              </a:ext>
            </a:extLst>
          </p:cNvPr>
          <p:cNvSpPr/>
          <p:nvPr/>
        </p:nvSpPr>
        <p:spPr>
          <a:xfrm>
            <a:off x="384941" y="101414"/>
            <a:ext cx="6088117" cy="5847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8108278F-D87C-493E-B9A6-AF1F96B280FB}"/>
              </a:ext>
            </a:extLst>
          </p:cNvPr>
          <p:cNvSpPr txBox="1"/>
          <p:nvPr/>
        </p:nvSpPr>
        <p:spPr>
          <a:xfrm>
            <a:off x="361540" y="274166"/>
            <a:ext cx="6296646"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単身用（</a:t>
            </a:r>
            <a:r>
              <a:rPr kumimoji="1" lang="en-US" altLang="ja-JP" sz="1600" b="1" dirty="0">
                <a:latin typeface="Meiryo UI" panose="020B0604030504040204" pitchFamily="50" charset="-128"/>
                <a:ea typeface="Meiryo UI" panose="020B0604030504040204" pitchFamily="50" charset="-128"/>
              </a:rPr>
              <a:t>32.4㎡</a:t>
            </a:r>
            <a:r>
              <a:rPr kumimoji="1" lang="ja-JP" altLang="en-US" sz="1600" b="1" dirty="0">
                <a:latin typeface="Meiryo UI" panose="020B0604030504040204" pitchFamily="50" charset="-128"/>
                <a:ea typeface="Meiryo UI" panose="020B0604030504040204" pitchFamily="50" charset="-128"/>
              </a:rPr>
              <a:t>）家賃：</a:t>
            </a:r>
            <a:r>
              <a:rPr kumimoji="1" lang="en-US" altLang="ja-JP" sz="1600" b="1" dirty="0">
                <a:latin typeface="Meiryo UI" panose="020B0604030504040204" pitchFamily="50" charset="-128"/>
                <a:ea typeface="Meiryo UI" panose="020B0604030504040204" pitchFamily="50" charset="-128"/>
              </a:rPr>
              <a:t>30,000</a:t>
            </a:r>
            <a:r>
              <a:rPr kumimoji="1" lang="ja-JP" altLang="en-US" sz="1600" b="1" dirty="0">
                <a:latin typeface="Meiryo UI" panose="020B0604030504040204" pitchFamily="50" charset="-128"/>
                <a:ea typeface="Meiryo UI" panose="020B0604030504040204" pitchFamily="50" charset="-128"/>
              </a:rPr>
              <a:t>円　　部屋：</a:t>
            </a:r>
            <a:r>
              <a:rPr kumimoji="1" lang="en-US" altLang="zh-CN" sz="1600" b="1" dirty="0">
                <a:latin typeface="Meiryo UI" panose="020B0604030504040204" pitchFamily="50" charset="-128"/>
                <a:ea typeface="Meiryo UI" panose="020B0604030504040204" pitchFamily="50" charset="-128"/>
              </a:rPr>
              <a:t>103</a:t>
            </a:r>
            <a:r>
              <a:rPr kumimoji="1" lang="zh-CN" altLang="en-US" sz="1600" b="1" dirty="0">
                <a:latin typeface="Meiryo UI" panose="020B0604030504040204" pitchFamily="50" charset="-128"/>
                <a:ea typeface="Meiryo UI" panose="020B0604030504040204" pitchFamily="50" charset="-128"/>
              </a:rPr>
              <a:t>号室</a:t>
            </a:r>
            <a:r>
              <a:rPr kumimoji="1" lang="ja-JP" altLang="en-US" sz="1600" b="1" dirty="0">
                <a:latin typeface="Meiryo UI" panose="020B0604030504040204" pitchFamily="50" charset="-128"/>
                <a:ea typeface="Meiryo UI" panose="020B0604030504040204" pitchFamily="50" charset="-128"/>
              </a:rPr>
              <a:t>・</a:t>
            </a:r>
            <a:r>
              <a:rPr kumimoji="1" lang="en-US" altLang="zh-CN" sz="1600" b="1" dirty="0">
                <a:latin typeface="Meiryo UI" panose="020B0604030504040204" pitchFamily="50" charset="-128"/>
                <a:ea typeface="Meiryo UI" panose="020B0604030504040204" pitchFamily="50" charset="-128"/>
              </a:rPr>
              <a:t>104</a:t>
            </a:r>
            <a:r>
              <a:rPr kumimoji="1" lang="zh-CN" altLang="en-US" sz="1600" b="1" dirty="0">
                <a:latin typeface="Meiryo UI" panose="020B0604030504040204" pitchFamily="50" charset="-128"/>
                <a:ea typeface="Meiryo UI" panose="020B0604030504040204" pitchFamily="50" charset="-128"/>
              </a:rPr>
              <a:t>号室　</a:t>
            </a:r>
            <a:endParaRPr kumimoji="1" lang="en-US" altLang="ja-JP" sz="1600" b="1"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D2915C0-B42A-42F8-AAD8-DDEA4F5BB56F}"/>
              </a:ext>
            </a:extLst>
          </p:cNvPr>
          <p:cNvSpPr txBox="1"/>
          <p:nvPr/>
        </p:nvSpPr>
        <p:spPr>
          <a:xfrm>
            <a:off x="808731" y="9557987"/>
            <a:ext cx="5240537"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写真・図面と状況が異なる場合は、現状を優先とさせていただきます。</a:t>
            </a:r>
          </a:p>
        </p:txBody>
      </p:sp>
    </p:spTree>
    <p:extLst>
      <p:ext uri="{BB962C8B-B14F-4D97-AF65-F5344CB8AC3E}">
        <p14:creationId xmlns:p14="http://schemas.microsoft.com/office/powerpoint/2010/main" val="14586287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870</Words>
  <Application>Microsoft Office PowerPoint</Application>
  <PresentationFormat>A4 210 x 297 mm</PresentationFormat>
  <Paragraphs>500</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Yu Gothic UI Semilight</vt:lpstr>
      <vt:lpstr>Arial</vt:lpstr>
      <vt:lpstr>Calibri</vt:lpstr>
      <vt:lpstr>Calibri Light</vt:lpstr>
      <vt:lpstr>Meiryo UI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竹内 祐二郎</dc:creator>
  <cp:lastModifiedBy>竹内 祐二郎</cp:lastModifiedBy>
  <cp:revision>37</cp:revision>
  <cp:lastPrinted>2026-02-12T06:49:12Z</cp:lastPrinted>
  <dcterms:created xsi:type="dcterms:W3CDTF">2026-01-15T02:54:24Z</dcterms:created>
  <dcterms:modified xsi:type="dcterms:W3CDTF">2026-02-12T06:54:54Z</dcterms:modified>
</cp:coreProperties>
</file>